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2" r:id="rId6"/>
    <p:sldId id="273" r:id="rId7"/>
    <p:sldId id="279" r:id="rId8"/>
    <p:sldId id="274" r:id="rId9"/>
    <p:sldId id="275" r:id="rId10"/>
    <p:sldId id="277" r:id="rId11"/>
    <p:sldId id="276" r:id="rId12"/>
    <p:sldId id="260" r:id="rId13"/>
    <p:sldId id="264" r:id="rId14"/>
    <p:sldId id="271" r:id="rId15"/>
    <p:sldId id="280" r:id="rId16"/>
    <p:sldId id="261" r:id="rId17"/>
    <p:sldId id="281" r:id="rId18"/>
    <p:sldId id="265" r:id="rId19"/>
    <p:sldId id="278" r:id="rId20"/>
    <p:sldId id="262" r:id="rId21"/>
    <p:sldId id="266" r:id="rId22"/>
    <p:sldId id="263" r:id="rId23"/>
    <p:sldId id="270" r:id="rId24"/>
    <p:sldId id="284" r:id="rId25"/>
    <p:sldId id="283"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4E19"/>
    <a:srgbClr val="996420"/>
    <a:srgbClr val="BD582C"/>
    <a:srgbClr val="544627"/>
    <a:srgbClr val="42330B"/>
    <a:srgbClr val="FEF5E3"/>
    <a:srgbClr val="2C8ABD"/>
    <a:srgbClr val="97B2C7"/>
    <a:srgbClr val="2E5F99"/>
    <a:srgbClr val="ADC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D7AB3-2245-4913-8326-C16DD94CB79D}" v="5752" dt="2024-08-16T07:10:33.496"/>
    <p1510:client id="{7E5B1CA3-27E1-6675-BEF1-F347687B6C06}" v="9" dt="2024-08-15T14:14:05.686"/>
    <p1510:client id="{9A9A4244-8DFE-9043-96F1-95D201492386}" v="6" dt="2024-08-15T14:11:57.293"/>
    <p1510:client id="{E9648B23-944E-8765-5E52-B2A22E250D4B}" v="21" dt="2024-08-16T07:20:11.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D612310-EA68-430C-BFCE-47C3F8B92301}" type="datetimeFigureOut">
              <a:rPr lang="en-GB" smtClean="0"/>
              <a:t>19/08/2024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DB8894-9E0D-489D-A3D6-D0DF9DCF8064}"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13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612310-EA68-430C-BFCE-47C3F8B92301}" type="datetimeFigureOut">
              <a:rPr lang="en-GB" smtClean="0"/>
              <a:t>19/08/2024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87261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612310-EA68-430C-BFCE-47C3F8B92301}" type="datetimeFigureOut">
              <a:rPr lang="en-GB" smtClean="0"/>
              <a:t>19/08/2024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197729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612310-EA68-430C-BFCE-47C3F8B92301}" type="datetimeFigureOut">
              <a:rPr lang="en-GB" smtClean="0"/>
              <a:t>19/08/2024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179280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612310-EA68-430C-BFCE-47C3F8B92301}" type="datetimeFigureOut">
              <a:rPr lang="en-GB" smtClean="0"/>
              <a:t>19/08/2024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DB8894-9E0D-489D-A3D6-D0DF9DCF8064}"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46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612310-EA68-430C-BFCE-47C3F8B92301}" type="datetimeFigureOut">
              <a:rPr lang="en-GB" smtClean="0"/>
              <a:t>19/08/2024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3569800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612310-EA68-430C-BFCE-47C3F8B92301}" type="datetimeFigureOut">
              <a:rPr lang="en-GB" smtClean="0"/>
              <a:t>19/08/2024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291719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612310-EA68-430C-BFCE-47C3F8B92301}" type="datetimeFigureOut">
              <a:rPr lang="en-GB" smtClean="0"/>
              <a:t>19/08/2024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34754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D612310-EA68-430C-BFCE-47C3F8B92301}" type="datetimeFigureOut">
              <a:rPr lang="en-GB" smtClean="0"/>
              <a:t>19/08/2024</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87702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D612310-EA68-430C-BFCE-47C3F8B92301}" type="datetimeFigureOut">
              <a:rPr lang="en-GB" smtClean="0"/>
              <a:t>19/08/2024</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DB8894-9E0D-489D-A3D6-D0DF9DCF8064}" type="slidenum">
              <a:rPr lang="en-GB" smtClean="0"/>
              <a:t>‹#›</a:t>
            </a:fld>
            <a:endParaRPr lang="en-GB"/>
          </a:p>
        </p:txBody>
      </p:sp>
    </p:spTree>
    <p:extLst>
      <p:ext uri="{BB962C8B-B14F-4D97-AF65-F5344CB8AC3E}">
        <p14:creationId xmlns:p14="http://schemas.microsoft.com/office/powerpoint/2010/main" val="3586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612310-EA68-430C-BFCE-47C3F8B92301}" type="datetimeFigureOut">
              <a:rPr lang="en-GB" smtClean="0"/>
              <a:t>19/08/2024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DB8894-9E0D-489D-A3D6-D0DF9DCF8064}" type="slidenum">
              <a:rPr lang="en-GB" smtClean="0"/>
              <a:t>‹#›</a:t>
            </a:fld>
            <a:endParaRPr lang="en-GB"/>
          </a:p>
        </p:txBody>
      </p:sp>
    </p:spTree>
    <p:extLst>
      <p:ext uri="{BB962C8B-B14F-4D97-AF65-F5344CB8AC3E}">
        <p14:creationId xmlns:p14="http://schemas.microsoft.com/office/powerpoint/2010/main" val="287130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612310-EA68-430C-BFCE-47C3F8B92301}" type="datetimeFigureOut">
              <a:rPr lang="en-GB" smtClean="0"/>
              <a:t>19/08/2024</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1DB8894-9E0D-489D-A3D6-D0DF9DCF8064}"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09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microsoft.com/office/2007/relationships/hdphoto" Target="../media/hdphoto1.wdp"/><Relationship Id="rId7"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1.wdp"/><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1898-FC4F-EB69-20D2-F835875FBBFA}"/>
              </a:ext>
            </a:extLst>
          </p:cNvPr>
          <p:cNvSpPr>
            <a:spLocks noGrp="1"/>
          </p:cNvSpPr>
          <p:nvPr>
            <p:ph type="ctrTitle"/>
          </p:nvPr>
        </p:nvSpPr>
        <p:spPr>
          <a:xfrm>
            <a:off x="1097280" y="1992960"/>
            <a:ext cx="10058400" cy="2141234"/>
          </a:xfrm>
        </p:spPr>
        <p:txBody>
          <a:bodyPr>
            <a:normAutofit/>
          </a:bodyPr>
          <a:lstStyle/>
          <a:p>
            <a:pPr algn="ctr"/>
            <a:r>
              <a:rPr lang="en-GB" sz="6600" b="1">
                <a:solidFill>
                  <a:srgbClr val="5E3F11"/>
                </a:solidFill>
                <a:latin typeface="Menlo" panose="020B0609030804020204" pitchFamily="49" charset="0"/>
                <a:ea typeface="Menlo" panose="020B0609030804020204" pitchFamily="49" charset="0"/>
                <a:cs typeface="Menlo" panose="020B0609030804020204" pitchFamily="49" charset="0"/>
              </a:rPr>
              <a:t>CARBON EMISSIONS OF THE 12” WOVEN BOWL</a:t>
            </a:r>
          </a:p>
        </p:txBody>
      </p:sp>
      <p:sp>
        <p:nvSpPr>
          <p:cNvPr id="3" name="Subtitle 2">
            <a:extLst>
              <a:ext uri="{FF2B5EF4-FFF2-40B4-BE49-F238E27FC236}">
                <a16:creationId xmlns:a16="http://schemas.microsoft.com/office/drawing/2014/main" id="{D97F78F3-9102-1670-3465-409E638BD3AC}"/>
              </a:ext>
            </a:extLst>
          </p:cNvPr>
          <p:cNvSpPr>
            <a:spLocks noGrp="1"/>
          </p:cNvSpPr>
          <p:nvPr>
            <p:ph type="subTitle" idx="1"/>
          </p:nvPr>
        </p:nvSpPr>
        <p:spPr>
          <a:xfrm>
            <a:off x="1097280" y="4465668"/>
            <a:ext cx="10058400" cy="1504309"/>
          </a:xfrm>
        </p:spPr>
        <p:txBody>
          <a:bodyPr>
            <a:normAutofit/>
          </a:bodyPr>
          <a:lstStyle/>
          <a:p>
            <a:pPr algn="ct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2024 Data Team: Bonaventure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Masengesho</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Leah Coe, Jakub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Peczek</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Meraaj Akhtar,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Niyonkuru</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Sam, Ashley Parr,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IQra</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Hussain,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Dukundimana</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Toussaint, </a:t>
            </a:r>
            <a:r>
              <a:rPr lang="en-GB" sz="1250" b="1" err="1">
                <a:solidFill>
                  <a:srgbClr val="996420"/>
                </a:solidFill>
                <a:latin typeface="Menlo" panose="020B0609030804020204" pitchFamily="49" charset="0"/>
                <a:ea typeface="Menlo" panose="020B0609030804020204" pitchFamily="49" charset="0"/>
                <a:cs typeface="Menlo" panose="020B0609030804020204" pitchFamily="49" charset="0"/>
              </a:rPr>
              <a:t>Kwisanga</a:t>
            </a:r>
            <a:r>
              <a:rPr lang="en-GB" sz="1250" b="1">
                <a:solidFill>
                  <a:srgbClr val="996420"/>
                </a:solidFill>
                <a:latin typeface="Menlo" panose="020B0609030804020204" pitchFamily="49" charset="0"/>
                <a:ea typeface="Menlo" panose="020B0609030804020204" pitchFamily="49" charset="0"/>
                <a:cs typeface="Menlo" panose="020B0609030804020204" pitchFamily="49" charset="0"/>
              </a:rPr>
              <a:t> Dacia</a:t>
            </a:r>
          </a:p>
        </p:txBody>
      </p:sp>
      <p:grpSp>
        <p:nvGrpSpPr>
          <p:cNvPr id="21" name="Group 20">
            <a:extLst>
              <a:ext uri="{FF2B5EF4-FFF2-40B4-BE49-F238E27FC236}">
                <a16:creationId xmlns:a16="http://schemas.microsoft.com/office/drawing/2014/main" id="{C30BC11A-989F-DB09-5215-3A8D78B056B5}"/>
              </a:ext>
            </a:extLst>
          </p:cNvPr>
          <p:cNvGrpSpPr/>
          <p:nvPr/>
        </p:nvGrpSpPr>
        <p:grpSpPr>
          <a:xfrm>
            <a:off x="0" y="92675"/>
            <a:ext cx="12104450" cy="1088214"/>
            <a:chOff x="0" y="-164757"/>
            <a:chExt cx="12104450" cy="1088214"/>
          </a:xfrm>
        </p:grpSpPr>
        <p:pic>
          <p:nvPicPr>
            <p:cNvPr id="7" name="Picture 6">
              <a:extLst>
                <a:ext uri="{FF2B5EF4-FFF2-40B4-BE49-F238E27FC236}">
                  <a16:creationId xmlns:a16="http://schemas.microsoft.com/office/drawing/2014/main" id="{670771EB-C615-16A6-E73B-3203E6C743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164757"/>
              <a:ext cx="1990288" cy="1088214"/>
            </a:xfrm>
            <a:prstGeom prst="rect">
              <a:avLst/>
            </a:prstGeom>
          </p:spPr>
        </p:pic>
        <p:grpSp>
          <p:nvGrpSpPr>
            <p:cNvPr id="20" name="Group 19">
              <a:extLst>
                <a:ext uri="{FF2B5EF4-FFF2-40B4-BE49-F238E27FC236}">
                  <a16:creationId xmlns:a16="http://schemas.microsoft.com/office/drawing/2014/main" id="{6103C690-94E0-FAE4-511F-494112D2F8F6}"/>
                </a:ext>
              </a:extLst>
            </p:cNvPr>
            <p:cNvGrpSpPr/>
            <p:nvPr/>
          </p:nvGrpSpPr>
          <p:grpSpPr>
            <a:xfrm>
              <a:off x="10214342" y="0"/>
              <a:ext cx="1890108" cy="864825"/>
              <a:chOff x="10214342" y="0"/>
              <a:chExt cx="1890108" cy="864825"/>
            </a:xfrm>
          </p:grpSpPr>
          <p:grpSp>
            <p:nvGrpSpPr>
              <p:cNvPr id="16" name="Group 15">
                <a:extLst>
                  <a:ext uri="{FF2B5EF4-FFF2-40B4-BE49-F238E27FC236}">
                    <a16:creationId xmlns:a16="http://schemas.microsoft.com/office/drawing/2014/main" id="{9C6DD649-0302-ABB3-A8FD-3546707B226F}"/>
                  </a:ext>
                </a:extLst>
              </p:cNvPr>
              <p:cNvGrpSpPr/>
              <p:nvPr/>
            </p:nvGrpSpPr>
            <p:grpSpPr>
              <a:xfrm>
                <a:off x="10214342" y="0"/>
                <a:ext cx="1890108" cy="609757"/>
                <a:chOff x="10214342" y="0"/>
                <a:chExt cx="1890108" cy="609757"/>
              </a:xfrm>
            </p:grpSpPr>
            <p:pic>
              <p:nvPicPr>
                <p:cNvPr id="13" name="Picture 12">
                  <a:extLst>
                    <a:ext uri="{FF2B5EF4-FFF2-40B4-BE49-F238E27FC236}">
                      <a16:creationId xmlns:a16="http://schemas.microsoft.com/office/drawing/2014/main" id="{A2C6D8B5-496F-0386-E354-938E0271F533}"/>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4" name="Picture 13">
                  <a:extLst>
                    <a:ext uri="{FF2B5EF4-FFF2-40B4-BE49-F238E27FC236}">
                      <a16:creationId xmlns:a16="http://schemas.microsoft.com/office/drawing/2014/main" id="{29B42EAB-D8C2-6DB2-58D0-C406A9151F2A}"/>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5" name="Picture 14">
                  <a:extLst>
                    <a:ext uri="{FF2B5EF4-FFF2-40B4-BE49-F238E27FC236}">
                      <a16:creationId xmlns:a16="http://schemas.microsoft.com/office/drawing/2014/main" id="{F4FE29D2-BBC1-F308-0048-04870375E3E4}"/>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17" name="TextBox 16">
                <a:extLst>
                  <a:ext uri="{FF2B5EF4-FFF2-40B4-BE49-F238E27FC236}">
                    <a16:creationId xmlns:a16="http://schemas.microsoft.com/office/drawing/2014/main" id="{7E9A0520-714B-F802-E2F8-A2AD50354BEC}"/>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18" name="TextBox 17">
                <a:extLst>
                  <a:ext uri="{FF2B5EF4-FFF2-40B4-BE49-F238E27FC236}">
                    <a16:creationId xmlns:a16="http://schemas.microsoft.com/office/drawing/2014/main" id="{2FCF0A4C-3A61-6153-B847-0A991FF95259}"/>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9" name="TextBox 18">
                <a:extLst>
                  <a:ext uri="{FF2B5EF4-FFF2-40B4-BE49-F238E27FC236}">
                    <a16:creationId xmlns:a16="http://schemas.microsoft.com/office/drawing/2014/main" id="{13127B13-6246-8C0B-ECD2-A1F1BE1C1C2B}"/>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2794686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SAY 'CHEESE' :D</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3" name="Picture 2" descr="A group of people posing for a photo&#10;&#10;Description automatically generated">
            <a:extLst>
              <a:ext uri="{FF2B5EF4-FFF2-40B4-BE49-F238E27FC236}">
                <a16:creationId xmlns:a16="http://schemas.microsoft.com/office/drawing/2014/main" id="{6BD7B72A-558C-69F6-AEE0-16B4CF8EEA62}"/>
              </a:ext>
            </a:extLst>
          </p:cNvPr>
          <p:cNvPicPr>
            <a:picLocks noChangeAspect="1"/>
          </p:cNvPicPr>
          <p:nvPr/>
        </p:nvPicPr>
        <p:blipFill>
          <a:blip r:embed="rId5"/>
          <a:stretch>
            <a:fillRect/>
          </a:stretch>
        </p:blipFill>
        <p:spPr>
          <a:xfrm>
            <a:off x="4212167" y="2483556"/>
            <a:ext cx="3849512" cy="2873023"/>
          </a:xfrm>
          <a:prstGeom prst="rect">
            <a:avLst/>
          </a:prstGeom>
        </p:spPr>
      </p:pic>
      <p:pic>
        <p:nvPicPr>
          <p:cNvPr id="17" name="Picture 16" descr="A group of people posing for a photo&#10;&#10;Description automatically generated">
            <a:extLst>
              <a:ext uri="{FF2B5EF4-FFF2-40B4-BE49-F238E27FC236}">
                <a16:creationId xmlns:a16="http://schemas.microsoft.com/office/drawing/2014/main" id="{5D861664-2F68-1327-0AF3-B7473165A408}"/>
              </a:ext>
            </a:extLst>
          </p:cNvPr>
          <p:cNvPicPr>
            <a:picLocks noChangeAspect="1"/>
          </p:cNvPicPr>
          <p:nvPr/>
        </p:nvPicPr>
        <p:blipFill>
          <a:blip r:embed="rId6"/>
          <a:stretch>
            <a:fillRect/>
          </a:stretch>
        </p:blipFill>
        <p:spPr>
          <a:xfrm>
            <a:off x="8452556" y="1869722"/>
            <a:ext cx="3086100" cy="4114800"/>
          </a:xfrm>
          <a:prstGeom prst="rect">
            <a:avLst/>
          </a:prstGeom>
        </p:spPr>
      </p:pic>
      <p:pic>
        <p:nvPicPr>
          <p:cNvPr id="18" name="Picture 17" descr="A group of people in a window&#10;&#10;Description automatically generated">
            <a:extLst>
              <a:ext uri="{FF2B5EF4-FFF2-40B4-BE49-F238E27FC236}">
                <a16:creationId xmlns:a16="http://schemas.microsoft.com/office/drawing/2014/main" id="{BD5F8FE5-371D-5B37-6A05-27935233229F}"/>
              </a:ext>
            </a:extLst>
          </p:cNvPr>
          <p:cNvPicPr>
            <a:picLocks noChangeAspect="1"/>
          </p:cNvPicPr>
          <p:nvPr/>
        </p:nvPicPr>
        <p:blipFill>
          <a:blip r:embed="rId7"/>
          <a:stretch>
            <a:fillRect/>
          </a:stretch>
        </p:blipFill>
        <p:spPr>
          <a:xfrm>
            <a:off x="813677" y="1872964"/>
            <a:ext cx="3086100" cy="4114800"/>
          </a:xfrm>
          <a:prstGeom prst="rect">
            <a:avLst/>
          </a:prstGeom>
        </p:spPr>
      </p:pic>
    </p:spTree>
    <p:extLst>
      <p:ext uri="{BB962C8B-B14F-4D97-AF65-F5344CB8AC3E}">
        <p14:creationId xmlns:p14="http://schemas.microsoft.com/office/powerpoint/2010/main" val="238179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CRUNCHING THE NUMBERS</a:t>
            </a:r>
            <a:r>
              <a:rPr lang="en-GB" b="1">
                <a:solidFill>
                  <a:srgbClr val="5E3F11"/>
                </a:solidFill>
                <a:latin typeface="Menlo"/>
                <a:ea typeface="+mj-lt"/>
                <a:cs typeface="+mj-lt"/>
              </a:rPr>
              <a:t> </a:t>
            </a:r>
            <a:r>
              <a:rPr lang="en-GB">
                <a:solidFill>
                  <a:srgbClr val="5E3F11"/>
                </a:solidFill>
                <a:ea typeface="+mj-lt"/>
                <a:cs typeface="+mj-lt"/>
              </a:rPr>
              <a:t>💪</a:t>
            </a:r>
            <a:endParaRPr lang="en-GB" b="1">
              <a:solidFill>
                <a:srgbClr val="5E3F11"/>
              </a:solidFill>
              <a:latin typeface="Menlo"/>
              <a:ea typeface="Menlo" panose="020B0609030804020204" pitchFamily="49" charset="0"/>
              <a:cs typeface="Menlo" panose="020B0609030804020204" pitchFamily="49" charset="0"/>
            </a:endParaRP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1097280" y="1926369"/>
            <a:ext cx="6756400" cy="4093915"/>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Calibri" panose="020F0502020204030204"/>
              </a:rPr>
              <a:t>ONCE THE DATA WAS COLLECTED, WE INPUTTED THEM INTO SPREEDSHEETS AND BEGAN PROCESSING...</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person using a computer&#10;&#10;Description automatically generated">
            <a:extLst>
              <a:ext uri="{FF2B5EF4-FFF2-40B4-BE49-F238E27FC236}">
                <a16:creationId xmlns:a16="http://schemas.microsoft.com/office/drawing/2014/main" id="{EA7CBF5C-91E4-A8D1-EFD3-003E87B8BCA1}"/>
              </a:ext>
            </a:extLst>
          </p:cNvPr>
          <p:cNvPicPr>
            <a:picLocks noChangeAspect="1"/>
          </p:cNvPicPr>
          <p:nvPr/>
        </p:nvPicPr>
        <p:blipFill>
          <a:blip r:embed="rId5"/>
          <a:stretch>
            <a:fillRect/>
          </a:stretch>
        </p:blipFill>
        <p:spPr>
          <a:xfrm>
            <a:off x="8070144" y="1914878"/>
            <a:ext cx="3086100" cy="4114800"/>
          </a:xfrm>
          <a:prstGeom prst="rect">
            <a:avLst/>
          </a:prstGeom>
        </p:spPr>
      </p:pic>
      <p:pic>
        <p:nvPicPr>
          <p:cNvPr id="16" name="Picture 15">
            <a:extLst>
              <a:ext uri="{FF2B5EF4-FFF2-40B4-BE49-F238E27FC236}">
                <a16:creationId xmlns:a16="http://schemas.microsoft.com/office/drawing/2014/main" id="{86015176-6B0A-EB3C-9319-17C4513CDEDA}"/>
              </a:ext>
            </a:extLst>
          </p:cNvPr>
          <p:cNvPicPr>
            <a:picLocks noChangeAspect="1"/>
          </p:cNvPicPr>
          <p:nvPr/>
        </p:nvPicPr>
        <p:blipFill>
          <a:blip r:embed="rId6"/>
          <a:stretch>
            <a:fillRect/>
          </a:stretch>
        </p:blipFill>
        <p:spPr>
          <a:xfrm>
            <a:off x="1214927" y="3029674"/>
            <a:ext cx="6504722" cy="1893597"/>
          </a:xfrm>
          <a:prstGeom prst="rect">
            <a:avLst/>
          </a:prstGeom>
        </p:spPr>
      </p:pic>
      <p:pic>
        <p:nvPicPr>
          <p:cNvPr id="18" name="Picture 17">
            <a:extLst>
              <a:ext uri="{FF2B5EF4-FFF2-40B4-BE49-F238E27FC236}">
                <a16:creationId xmlns:a16="http://schemas.microsoft.com/office/drawing/2014/main" id="{C1263EE3-15A7-97C8-F4E7-BFFD04DB2D63}"/>
              </a:ext>
            </a:extLst>
          </p:cNvPr>
          <p:cNvPicPr>
            <a:picLocks noChangeAspect="1"/>
          </p:cNvPicPr>
          <p:nvPr/>
        </p:nvPicPr>
        <p:blipFill>
          <a:blip r:embed="rId7"/>
          <a:stretch>
            <a:fillRect/>
          </a:stretch>
        </p:blipFill>
        <p:spPr>
          <a:xfrm>
            <a:off x="1219562" y="5225152"/>
            <a:ext cx="6504722" cy="581360"/>
          </a:xfrm>
          <a:prstGeom prst="rect">
            <a:avLst/>
          </a:prstGeom>
        </p:spPr>
      </p:pic>
    </p:spTree>
    <p:extLst>
      <p:ext uri="{BB962C8B-B14F-4D97-AF65-F5344CB8AC3E}">
        <p14:creationId xmlns:p14="http://schemas.microsoft.com/office/powerpoint/2010/main" val="212643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USEFUL, BUT...</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p:txBody>
          <a:bodyPr/>
          <a:lstStyle/>
          <a:p>
            <a:pPr>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 TIME LIMITATIONS</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UNABLE TO REACH MORE COOPERATIVES, PARTICULARLY THOSE FURTHER AWAY AS THEY WOULD USE MORE CARBON-EMITTING TRANSPORT</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UNABLE TO INTERVIEW MIXED COOPERATIVES</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QUANTITY AND INTERPRETATION OF DATA</a:t>
            </a:r>
          </a:p>
          <a:p>
            <a:pPr>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 INTERVIEW LIMITATIONS</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HAWTHORNE EFFECT</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LACK OF SPECIFIC QUANTITIES</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ARTISANS MAKE BOWLS AT AZIZI LIFE</a:t>
            </a:r>
          </a:p>
          <a:p>
            <a:pPr lvl="1">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SOME BOWLS ARE MADE BUT NOT UP TO STANDARD AND SO ARE NOT SOLD</a:t>
            </a:r>
          </a:p>
          <a:p>
            <a:pPr>
              <a:buFont typeface="Arial" panose="020B0604020202020204" pitchFamily="34" charset="0"/>
              <a:buChar char="•"/>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 LACK OF SPECIFIC RECORDS AND RESOURCES</a:t>
            </a:r>
          </a:p>
        </p:txBody>
      </p:sp>
      <p:grpSp>
        <p:nvGrpSpPr>
          <p:cNvPr id="4" name="Group 3">
            <a:extLst>
              <a:ext uri="{FF2B5EF4-FFF2-40B4-BE49-F238E27FC236}">
                <a16:creationId xmlns:a16="http://schemas.microsoft.com/office/drawing/2014/main" id="{80FA1318-C0D1-55C7-C524-643845BB5FF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17F5B744-BD9E-4456-A9BA-335DEAE63E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5A15F3DC-AED9-A3C0-4647-9125229478C4}"/>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946C54FF-BBA2-AE00-3A7F-96EFE0996B79}"/>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157F3F1D-38F1-2E55-9110-4536BF690B4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F11983-67D2-2C71-2BC2-D72E60081809}"/>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6B273019-CF17-D055-0F15-52D4B85BF04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A3F55CEE-83B9-A450-B82A-4FAE8ECA0DBD}"/>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0ED81437-6B74-1EFB-3469-58FEF261F396}"/>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A1DE055D-9E73-B68B-5D94-EE23EE6FD2BE}"/>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356118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DYEING PROCESS: AZIZI LIFE</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Menlo" panose="020B0609030804020204" pitchFamily="49" charset="0"/>
              </a:rPr>
              <a:t>THREE DYE COLOURS ARE BOUGHT FROM BUBANKS:</a:t>
            </a:r>
          </a:p>
          <a:p>
            <a:pPr>
              <a:buFont typeface="Arial" panose="020B0604020202020204" pitchFamily="34" charset="0"/>
              <a:buChar char="•"/>
            </a:pPr>
            <a:r>
              <a:rPr lang="en-GB" b="1">
                <a:solidFill>
                  <a:schemeClr val="tx2"/>
                </a:solidFill>
                <a:latin typeface="Menlo"/>
                <a:ea typeface="Menlo" panose="020B0609030804020204" pitchFamily="49" charset="0"/>
                <a:cs typeface="Menlo" panose="020B0609030804020204" pitchFamily="49" charset="0"/>
              </a:rPr>
              <a:t> RED</a:t>
            </a:r>
          </a:p>
          <a:p>
            <a:pPr>
              <a:buFont typeface="Arial" panose="020B0604020202020204" pitchFamily="34" charset="0"/>
              <a:buChar char="•"/>
            </a:pPr>
            <a:r>
              <a:rPr lang="en-GB" b="1">
                <a:solidFill>
                  <a:schemeClr val="tx2"/>
                </a:solidFill>
                <a:latin typeface="Menlo"/>
                <a:ea typeface="Menlo" panose="020B0609030804020204" pitchFamily="49" charset="0"/>
                <a:cs typeface="Menlo" panose="020B0609030804020204" pitchFamily="49" charset="0"/>
              </a:rPr>
              <a:t> GOLDEN YELLOW</a:t>
            </a:r>
          </a:p>
          <a:p>
            <a:pPr>
              <a:buFont typeface="Arial" panose="020B0604020202020204" pitchFamily="34" charset="0"/>
              <a:buChar char="•"/>
            </a:pPr>
            <a:r>
              <a:rPr lang="en-GB" b="1">
                <a:solidFill>
                  <a:schemeClr val="tx2"/>
                </a:solidFill>
                <a:latin typeface="Menlo"/>
                <a:ea typeface="Menlo" panose="020B0609030804020204" pitchFamily="49" charset="0"/>
                <a:cs typeface="Menlo" panose="020B0609030804020204" pitchFamily="49" charset="0"/>
              </a:rPr>
              <a:t> BLUE </a:t>
            </a:r>
          </a:p>
          <a:p>
            <a:pPr marL="0" indent="0">
              <a:buNone/>
            </a:pPr>
            <a:r>
              <a:rPr lang="en-GB" b="1">
                <a:solidFill>
                  <a:schemeClr val="tx2"/>
                </a:solidFill>
                <a:latin typeface="Menlo"/>
                <a:ea typeface="Menlo" panose="020B0609030804020204" pitchFamily="49" charset="0"/>
                <a:cs typeface="Menlo" panose="020B0609030804020204" pitchFamily="49" charset="0"/>
              </a:rPr>
              <a:t>IMPORTED FROM SOUTH KOREA TO KENYA, WHERE IT THEN TRAVELS BY BUS TO AZIZI LIFE IN RWANDA.</a:t>
            </a: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grpSp>
        <p:nvGrpSpPr>
          <p:cNvPr id="4" name="Group 3">
            <a:extLst>
              <a:ext uri="{FF2B5EF4-FFF2-40B4-BE49-F238E27FC236}">
                <a16:creationId xmlns:a16="http://schemas.microsoft.com/office/drawing/2014/main" id="{FD89994C-8997-2E88-B8A4-978AE6A7ED12}"/>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C163A7D0-09EE-278C-AAD6-B8E73469DE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08AEBC91-D9EF-0F0B-CA02-670E99C6FB3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0211FBF3-F2E6-5E29-6CEA-B0B2CDD7EF76}"/>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443B5C62-41F7-327E-8B47-2DBC984A5B03}"/>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241BAD50-C0A4-4175-43C1-48B109D4FF17}"/>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A0E230EC-766C-AD04-3348-D3E2112A8AB9}"/>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7E3377B-597E-FCD5-3731-3315FB17B71B}"/>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6754A22F-CD32-AC15-E30E-096191AAEE44}"/>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9CE289E1-B57E-623C-0D4D-5AFB2FF9AF2E}"/>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plane and a box&#10;&#10;Description automatically generated">
            <a:extLst>
              <a:ext uri="{FF2B5EF4-FFF2-40B4-BE49-F238E27FC236}">
                <a16:creationId xmlns:a16="http://schemas.microsoft.com/office/drawing/2014/main" id="{974F1F32-189A-DA48-0E9F-A9F24EEDDFD6}"/>
              </a:ext>
            </a:extLst>
          </p:cNvPr>
          <p:cNvPicPr>
            <a:picLocks noChangeAspect="1"/>
          </p:cNvPicPr>
          <p:nvPr/>
        </p:nvPicPr>
        <p:blipFill rotWithShape="1">
          <a:blip r:embed="rId5">
            <a:extLst>
              <a:ext uri="{28A0092B-C50C-407E-A947-70E740481C1C}">
                <a14:useLocalDpi xmlns:a14="http://schemas.microsoft.com/office/drawing/2010/main" val="0"/>
              </a:ext>
            </a:extLst>
          </a:blip>
          <a:srcRect l="25905" t="34837" r="35456" b="51860"/>
          <a:stretch/>
        </p:blipFill>
        <p:spPr>
          <a:xfrm>
            <a:off x="8080459" y="2274085"/>
            <a:ext cx="2457974" cy="912304"/>
          </a:xfrm>
          <a:prstGeom prst="rect">
            <a:avLst/>
          </a:prstGeom>
        </p:spPr>
      </p:pic>
      <p:pic>
        <p:nvPicPr>
          <p:cNvPr id="16" name="Picture 15" descr="A person holding a measuring cup&#10;&#10;Description automatically generated">
            <a:extLst>
              <a:ext uri="{FF2B5EF4-FFF2-40B4-BE49-F238E27FC236}">
                <a16:creationId xmlns:a16="http://schemas.microsoft.com/office/drawing/2014/main" id="{D6044F90-50BE-8F82-5844-EB144A73C5BC}"/>
              </a:ext>
            </a:extLst>
          </p:cNvPr>
          <p:cNvPicPr>
            <a:picLocks noChangeAspect="1"/>
          </p:cNvPicPr>
          <p:nvPr/>
        </p:nvPicPr>
        <p:blipFill>
          <a:blip r:embed="rId6"/>
          <a:stretch>
            <a:fillRect/>
          </a:stretch>
        </p:blipFill>
        <p:spPr>
          <a:xfrm rot="5400000">
            <a:off x="5176459" y="4614637"/>
            <a:ext cx="1772356" cy="1322211"/>
          </a:xfrm>
          <a:prstGeom prst="rect">
            <a:avLst/>
          </a:prstGeom>
        </p:spPr>
      </p:pic>
      <p:pic>
        <p:nvPicPr>
          <p:cNvPr id="17" name="Picture 16" descr="A group of colorful yarn on a wall&#10;&#10;Description automatically generated">
            <a:extLst>
              <a:ext uri="{FF2B5EF4-FFF2-40B4-BE49-F238E27FC236}">
                <a16:creationId xmlns:a16="http://schemas.microsoft.com/office/drawing/2014/main" id="{45B0A532-6A90-33A4-D8B6-7571B33728C2}"/>
              </a:ext>
            </a:extLst>
          </p:cNvPr>
          <p:cNvPicPr>
            <a:picLocks noChangeAspect="1"/>
          </p:cNvPicPr>
          <p:nvPr/>
        </p:nvPicPr>
        <p:blipFill>
          <a:blip r:embed="rId7"/>
          <a:stretch>
            <a:fillRect/>
          </a:stretch>
        </p:blipFill>
        <p:spPr>
          <a:xfrm rot="5400000">
            <a:off x="1959126" y="4586414"/>
            <a:ext cx="1758246" cy="1350435"/>
          </a:xfrm>
          <a:prstGeom prst="rect">
            <a:avLst/>
          </a:prstGeom>
        </p:spPr>
      </p:pic>
      <p:pic>
        <p:nvPicPr>
          <p:cNvPr id="18" name="Picture 17" descr="A close up of colorful threads&#10;&#10;Description automatically generated">
            <a:extLst>
              <a:ext uri="{FF2B5EF4-FFF2-40B4-BE49-F238E27FC236}">
                <a16:creationId xmlns:a16="http://schemas.microsoft.com/office/drawing/2014/main" id="{332F9A96-E659-41AC-389B-3BEBCD73F12C}"/>
              </a:ext>
            </a:extLst>
          </p:cNvPr>
          <p:cNvPicPr>
            <a:picLocks noChangeAspect="1"/>
          </p:cNvPicPr>
          <p:nvPr/>
        </p:nvPicPr>
        <p:blipFill>
          <a:blip r:embed="rId8"/>
          <a:stretch>
            <a:fillRect/>
          </a:stretch>
        </p:blipFill>
        <p:spPr>
          <a:xfrm rot="5400000">
            <a:off x="8414959" y="4621691"/>
            <a:ext cx="1772356" cy="1336323"/>
          </a:xfrm>
          <a:prstGeom prst="rect">
            <a:avLst/>
          </a:prstGeom>
        </p:spPr>
      </p:pic>
    </p:spTree>
    <p:extLst>
      <p:ext uri="{BB962C8B-B14F-4D97-AF65-F5344CB8AC3E}">
        <p14:creationId xmlns:p14="http://schemas.microsoft.com/office/powerpoint/2010/main" val="3436908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1107578" y="739683"/>
            <a:ext cx="12086968" cy="977082"/>
          </a:xfrm>
        </p:spPr>
        <p:txBody>
          <a:bodyPr/>
          <a:lstStyle/>
          <a:p>
            <a:r>
              <a:rPr lang="en-GB" sz="4400" b="1">
                <a:solidFill>
                  <a:srgbClr val="5E3F11"/>
                </a:solidFill>
                <a:latin typeface="Menlo"/>
                <a:ea typeface="Menlo" panose="020B0609030804020204" pitchFamily="49" charset="0"/>
                <a:cs typeface="Menlo" panose="020B0609030804020204" pitchFamily="49" charset="0"/>
              </a:rPr>
              <a:t>DYEING PROCESS: AZIZI LIFE</a:t>
            </a:r>
            <a:r>
              <a:rPr lang="en-GB" b="1">
                <a:solidFill>
                  <a:srgbClr val="5E3F11"/>
                </a:solidFill>
                <a:latin typeface="Menlo"/>
                <a:ea typeface="Menlo" panose="020B0609030804020204" pitchFamily="49" charset="0"/>
                <a:cs typeface="Menlo" panose="020B0609030804020204" pitchFamily="49" charset="0"/>
              </a:rPr>
              <a:t> </a:t>
            </a:r>
            <a:r>
              <a:rPr lang="en-GB" sz="2000" b="1">
                <a:solidFill>
                  <a:srgbClr val="5E3F11"/>
                </a:solidFill>
                <a:latin typeface="Menlo"/>
                <a:ea typeface="Menlo" panose="020B0609030804020204" pitchFamily="49" charset="0"/>
                <a:cs typeface="Menlo" panose="020B0609030804020204" pitchFamily="49" charset="0"/>
              </a:rPr>
              <a:t>(CONT.)</a:t>
            </a:r>
            <a:endParaRPr lang="en-US" sz="2000">
              <a:latin typeface="Menlo"/>
            </a:endParaRP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2135672" y="1986301"/>
            <a:ext cx="10058400" cy="4023360"/>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Menlo" panose="020B0609030804020204" pitchFamily="49" charset="0"/>
              </a:rPr>
              <a:t>AZIZI LIFE USES A GAS STOVE FOR THE DYEING PROCESS</a:t>
            </a:r>
            <a:endParaRPr lang="en-US">
              <a:solidFill>
                <a:schemeClr val="tx2"/>
              </a:solidFill>
            </a:endParaRP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grpSp>
        <p:nvGrpSpPr>
          <p:cNvPr id="4" name="Group 3">
            <a:extLst>
              <a:ext uri="{FF2B5EF4-FFF2-40B4-BE49-F238E27FC236}">
                <a16:creationId xmlns:a16="http://schemas.microsoft.com/office/drawing/2014/main" id="{FD89994C-8997-2E88-B8A4-978AE6A7ED12}"/>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C163A7D0-09EE-278C-AAD6-B8E73469DE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08AEBC91-D9EF-0F0B-CA02-670E99C6FB3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0211FBF3-F2E6-5E29-6CEA-B0B2CDD7EF76}"/>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443B5C62-41F7-327E-8B47-2DBC984A5B03}"/>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241BAD50-C0A4-4175-43C1-48B109D4FF17}"/>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A0E230EC-766C-AD04-3348-D3E2112A8AB9}"/>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7E3377B-597E-FCD5-3731-3315FB17B71B}"/>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6754A22F-CD32-AC15-E30E-096191AAEE44}"/>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9CE289E1-B57E-623C-0D4D-5AFB2FF9AF2E}"/>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person wearing a face mask holding a stick with green noodles&#10;&#10;Description automatically generated">
            <a:extLst>
              <a:ext uri="{FF2B5EF4-FFF2-40B4-BE49-F238E27FC236}">
                <a16:creationId xmlns:a16="http://schemas.microsoft.com/office/drawing/2014/main" id="{359D0E59-CD33-F250-C27D-B55DD9609332}"/>
              </a:ext>
            </a:extLst>
          </p:cNvPr>
          <p:cNvPicPr>
            <a:picLocks noChangeAspect="1"/>
          </p:cNvPicPr>
          <p:nvPr/>
        </p:nvPicPr>
        <p:blipFill>
          <a:blip r:embed="rId5"/>
          <a:stretch>
            <a:fillRect/>
          </a:stretch>
        </p:blipFill>
        <p:spPr>
          <a:xfrm>
            <a:off x="8633902" y="2543241"/>
            <a:ext cx="2507545" cy="3324579"/>
          </a:xfrm>
          <a:prstGeom prst="rect">
            <a:avLst/>
          </a:prstGeom>
        </p:spPr>
      </p:pic>
      <p:pic>
        <p:nvPicPr>
          <p:cNvPr id="17" name="Picture 16" descr="A group of people standing in a room&#10;&#10;Description automatically generated">
            <a:extLst>
              <a:ext uri="{FF2B5EF4-FFF2-40B4-BE49-F238E27FC236}">
                <a16:creationId xmlns:a16="http://schemas.microsoft.com/office/drawing/2014/main" id="{C752E60F-4FA0-ADCC-7E16-4C8E812CE28F}"/>
              </a:ext>
            </a:extLst>
          </p:cNvPr>
          <p:cNvPicPr>
            <a:picLocks noChangeAspect="1"/>
          </p:cNvPicPr>
          <p:nvPr/>
        </p:nvPicPr>
        <p:blipFill>
          <a:blip r:embed="rId6"/>
          <a:stretch>
            <a:fillRect/>
          </a:stretch>
        </p:blipFill>
        <p:spPr>
          <a:xfrm>
            <a:off x="1092486" y="2542536"/>
            <a:ext cx="2436990" cy="3324578"/>
          </a:xfrm>
          <a:prstGeom prst="rect">
            <a:avLst/>
          </a:prstGeom>
        </p:spPr>
      </p:pic>
      <p:pic>
        <p:nvPicPr>
          <p:cNvPr id="15" name="Picture 14" descr="A group of colorful yarn on a rack&#10;&#10;Description automatically generated">
            <a:extLst>
              <a:ext uri="{FF2B5EF4-FFF2-40B4-BE49-F238E27FC236}">
                <a16:creationId xmlns:a16="http://schemas.microsoft.com/office/drawing/2014/main" id="{2E9A8450-98F6-C6A1-86D2-BFF9B43E25B5}"/>
              </a:ext>
            </a:extLst>
          </p:cNvPr>
          <p:cNvPicPr>
            <a:picLocks noChangeAspect="1"/>
          </p:cNvPicPr>
          <p:nvPr/>
        </p:nvPicPr>
        <p:blipFill>
          <a:blip r:embed="rId7"/>
          <a:stretch>
            <a:fillRect/>
          </a:stretch>
        </p:blipFill>
        <p:spPr>
          <a:xfrm>
            <a:off x="4377381" y="2983127"/>
            <a:ext cx="3334265" cy="2456936"/>
          </a:xfrm>
          <a:prstGeom prst="rect">
            <a:avLst/>
          </a:prstGeom>
        </p:spPr>
      </p:pic>
    </p:spTree>
    <p:extLst>
      <p:ext uri="{BB962C8B-B14F-4D97-AF65-F5344CB8AC3E}">
        <p14:creationId xmlns:p14="http://schemas.microsoft.com/office/powerpoint/2010/main" val="371656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1107578" y="739683"/>
            <a:ext cx="12086968" cy="977082"/>
          </a:xfrm>
        </p:spPr>
        <p:txBody>
          <a:bodyPr/>
          <a:lstStyle/>
          <a:p>
            <a:r>
              <a:rPr lang="en-GB" sz="4400" b="1">
                <a:solidFill>
                  <a:srgbClr val="5E3F11"/>
                </a:solidFill>
                <a:latin typeface="Menlo"/>
                <a:ea typeface="Menlo" panose="020B0609030804020204" pitchFamily="49" charset="0"/>
                <a:cs typeface="Menlo" panose="020B0609030804020204" pitchFamily="49" charset="0"/>
              </a:rPr>
              <a:t>DYEING PROCESS: ARTISANS</a:t>
            </a:r>
            <a:endParaRPr lang="en-GB" sz="2000" b="1">
              <a:solidFill>
                <a:srgbClr val="5E3F11"/>
              </a:solidFill>
              <a:latin typeface="Menlo"/>
            </a:endParaRP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4823594" y="2814987"/>
            <a:ext cx="2559517" cy="2231632"/>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Menlo" panose="020B0609030804020204" pitchFamily="49" charset="0"/>
              </a:rPr>
              <a:t>THE LOCAL ARTISANS SOURCE THEIR DYE FROM A LOCAL SELLER AND USE FIREWOOD STOVES FOR THEIR DYEING PROCESS.</a:t>
            </a:r>
            <a:endParaRPr lang="en-US"/>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grpSp>
        <p:nvGrpSpPr>
          <p:cNvPr id="4" name="Group 3">
            <a:extLst>
              <a:ext uri="{FF2B5EF4-FFF2-40B4-BE49-F238E27FC236}">
                <a16:creationId xmlns:a16="http://schemas.microsoft.com/office/drawing/2014/main" id="{FD89994C-8997-2E88-B8A4-978AE6A7ED12}"/>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C163A7D0-09EE-278C-AAD6-B8E73469DE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08AEBC91-D9EF-0F0B-CA02-670E99C6FB3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0211FBF3-F2E6-5E29-6CEA-B0B2CDD7EF76}"/>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443B5C62-41F7-327E-8B47-2DBC984A5B03}"/>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241BAD50-C0A4-4175-43C1-48B109D4FF17}"/>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A0E230EC-766C-AD04-3348-D3E2112A8AB9}"/>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7E3377B-597E-FCD5-3731-3315FB17B71B}"/>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6754A22F-CD32-AC15-E30E-096191AAEE44}"/>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9CE289E1-B57E-623C-0D4D-5AFB2FF9AF2E}"/>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6" name="Picture 15" descr="A row of colorful yarns from a rack&#10;&#10;Description automatically generated">
            <a:extLst>
              <a:ext uri="{FF2B5EF4-FFF2-40B4-BE49-F238E27FC236}">
                <a16:creationId xmlns:a16="http://schemas.microsoft.com/office/drawing/2014/main" id="{6D794ED8-DEFE-98FC-E390-7C1D492B7E51}"/>
              </a:ext>
            </a:extLst>
          </p:cNvPr>
          <p:cNvPicPr>
            <a:picLocks noChangeAspect="1"/>
          </p:cNvPicPr>
          <p:nvPr/>
        </p:nvPicPr>
        <p:blipFill>
          <a:blip r:embed="rId5"/>
          <a:stretch>
            <a:fillRect/>
          </a:stretch>
        </p:blipFill>
        <p:spPr>
          <a:xfrm>
            <a:off x="1108730" y="1856115"/>
            <a:ext cx="3086100" cy="4114800"/>
          </a:xfrm>
          <a:prstGeom prst="rect">
            <a:avLst/>
          </a:prstGeom>
        </p:spPr>
      </p:pic>
      <p:pic>
        <p:nvPicPr>
          <p:cNvPr id="18" name="Picture 17" descr="A pot on top of a fire&#10;&#10;Description automatically generated">
            <a:extLst>
              <a:ext uri="{FF2B5EF4-FFF2-40B4-BE49-F238E27FC236}">
                <a16:creationId xmlns:a16="http://schemas.microsoft.com/office/drawing/2014/main" id="{B424D053-C3CC-70F9-4267-5E9A587968C4}"/>
              </a:ext>
            </a:extLst>
          </p:cNvPr>
          <p:cNvPicPr>
            <a:picLocks noChangeAspect="1"/>
          </p:cNvPicPr>
          <p:nvPr/>
        </p:nvPicPr>
        <p:blipFill>
          <a:blip r:embed="rId6"/>
          <a:stretch>
            <a:fillRect/>
          </a:stretch>
        </p:blipFill>
        <p:spPr>
          <a:xfrm>
            <a:off x="8417278" y="1873250"/>
            <a:ext cx="2742514" cy="4114800"/>
          </a:xfrm>
          <a:prstGeom prst="rect">
            <a:avLst/>
          </a:prstGeom>
        </p:spPr>
      </p:pic>
    </p:spTree>
    <p:extLst>
      <p:ext uri="{BB962C8B-B14F-4D97-AF65-F5344CB8AC3E}">
        <p14:creationId xmlns:p14="http://schemas.microsoft.com/office/powerpoint/2010/main" val="365093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normAutofit/>
          </a:bodyPr>
          <a:lstStyle/>
          <a:p>
            <a:pPr algn="ctr"/>
            <a:r>
              <a:rPr lang="en-GB" sz="3500" b="1">
                <a:solidFill>
                  <a:srgbClr val="5E3F11"/>
                </a:solidFill>
                <a:latin typeface="Menlo" panose="020B0609030804020204" pitchFamily="49" charset="0"/>
                <a:ea typeface="Menlo" panose="020B0609030804020204" pitchFamily="49" charset="0"/>
                <a:cs typeface="Menlo" panose="020B0609030804020204" pitchFamily="49" charset="0"/>
              </a:rPr>
              <a:t>CARBON BREAKDOWN OF THE 12” WOVEN BOWL</a:t>
            </a:r>
          </a:p>
        </p:txBody>
      </p:sp>
      <p:grpSp>
        <p:nvGrpSpPr>
          <p:cNvPr id="4" name="Group 3">
            <a:extLst>
              <a:ext uri="{FF2B5EF4-FFF2-40B4-BE49-F238E27FC236}">
                <a16:creationId xmlns:a16="http://schemas.microsoft.com/office/drawing/2014/main" id="{D2BFBA82-69DA-9C0E-CF05-C481BB9C2AB8}"/>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8BF01F0F-183A-BE96-59C2-2E6944383B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26D27D23-1E33-6342-AA96-ED96EAE5635A}"/>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C2C6A9C8-EAF9-9D07-642E-50524C3DCDCC}"/>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8A23AD1C-517B-462E-FC3F-28EE1C9EAE46}"/>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E77BAA75-869A-A1F8-1824-C2C8E38A84A6}"/>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0E152A60-CEE3-DCBF-97A5-3980538C1F80}"/>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1A43EB54-6741-C586-3CF9-5523CFD8B2DF}"/>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790169C9-6E38-6169-2EAB-1B9B4E235DE1}"/>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549BF412-2596-6DE3-1A66-C0DE422D89A7}"/>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basket with a star design&#10;&#10;Description automatically generated">
            <a:extLst>
              <a:ext uri="{FF2B5EF4-FFF2-40B4-BE49-F238E27FC236}">
                <a16:creationId xmlns:a16="http://schemas.microsoft.com/office/drawing/2014/main" id="{3FF01B34-6DA8-DCC1-BFA1-AD81FC4DCA4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38" b="90633" l="1457" r="97219">
                        <a14:foregroundMark x1="6755" y1="44304" x2="11656" y2="76203"/>
                        <a14:foregroundMark x1="11656" y1="76203" x2="1722" y2="52405"/>
                        <a14:foregroundMark x1="1722" y1="52405" x2="8212" y2="26582"/>
                        <a14:foregroundMark x1="8212" y1="26582" x2="30066" y2="7595"/>
                        <a14:foregroundMark x1="30066" y1="7595" x2="43576" y2="3291"/>
                        <a14:foregroundMark x1="43576" y1="3291" x2="57219" y2="3544"/>
                        <a14:foregroundMark x1="57219" y1="3544" x2="80397" y2="12658"/>
                        <a14:foregroundMark x1="80397" y1="12658" x2="89669" y2="22658"/>
                        <a14:foregroundMark x1="89669" y1="22658" x2="95497" y2="36203"/>
                        <a14:foregroundMark x1="95497" y1="36203" x2="94967" y2="66203"/>
                        <a14:foregroundMark x1="94967" y1="66203" x2="75629" y2="84304"/>
                        <a14:foregroundMark x1="75629" y1="84304" x2="62517" y2="90886"/>
                        <a14:foregroundMark x1="62517" y1="90886" x2="37748" y2="90886"/>
                        <a14:foregroundMark x1="10464" y1="62278" x2="1060" y2="50380"/>
                        <a14:foregroundMark x1="1060" y1="50380" x2="6358" y2="62025"/>
                        <a14:foregroundMark x1="6358" y1="62025" x2="6093" y2="34430"/>
                        <a14:foregroundMark x1="6093" y1="34430" x2="4636" y2="48101"/>
                        <a14:foregroundMark x1="4636" y1="48101" x2="8742" y2="35570"/>
                        <a14:foregroundMark x1="8742" y1="35570" x2="7947" y2="46962"/>
                        <a14:foregroundMark x1="3974" y1="42658" x2="5166" y2="57468"/>
                        <a14:foregroundMark x1="5166" y1="57468" x2="5033" y2="32152"/>
                        <a14:foregroundMark x1="31656" y1="10633" x2="45695" y2="4557"/>
                        <a14:foregroundMark x1="45695" y1="4557" x2="60662" y2="5570"/>
                        <a14:foregroundMark x1="60662" y1="5570" x2="47417" y2="9620"/>
                        <a14:foregroundMark x1="47417" y1="9620" x2="34967" y2="6835"/>
                        <a14:foregroundMark x1="34967" y1="6835" x2="24768" y2="9367"/>
                        <a14:foregroundMark x1="37483" y1="5190" x2="49272" y2="1266"/>
                        <a14:foregroundMark x1="49272" y1="1266" x2="63046" y2="4304"/>
                        <a14:foregroundMark x1="63046" y1="4304" x2="45430" y2="3038"/>
                        <a14:foregroundMark x1="91921" y1="36456" x2="94702" y2="52658"/>
                        <a14:foregroundMark x1="94702" y1="52658" x2="93510" y2="38734"/>
                        <a14:foregroundMark x1="93510" y1="38734" x2="94570" y2="65949"/>
                        <a14:foregroundMark x1="94570" y1="65949" x2="96424" y2="42658"/>
                        <a14:foregroundMark x1="96424" y1="42658" x2="90993" y2="62911"/>
                        <a14:foregroundMark x1="93775" y1="61772" x2="97219" y2="49367"/>
                        <a14:foregroundMark x1="97219" y1="49367" x2="95629" y2="36329"/>
                        <a14:foregroundMark x1="95629" y1="36329" x2="89536" y2="24304"/>
                        <a14:foregroundMark x1="40000" y1="90633" x2="26755" y2="85696"/>
                        <a14:foregroundMark x1="26755" y1="85696" x2="6490" y2="69747"/>
                        <a14:foregroundMark x1="6490" y1="69747" x2="1457" y2="53038"/>
                        <a14:foregroundMark x1="1457" y1="53038" x2="5828" y2="67215"/>
                        <a14:foregroundMark x1="5828" y1="67215" x2="7947" y2="70633"/>
                        <a14:foregroundMark x1="3709" y1="53671" x2="3179" y2="41266"/>
                        <a14:foregroundMark x1="3179" y1="41266" x2="7947" y2="27848"/>
                      </a14:backgroundRemoval>
                    </a14:imgEffect>
                  </a14:imgLayer>
                </a14:imgProps>
              </a:ext>
            </a:extLst>
          </a:blip>
          <a:stretch>
            <a:fillRect/>
          </a:stretch>
        </p:blipFill>
        <p:spPr>
          <a:xfrm>
            <a:off x="4705987" y="2641801"/>
            <a:ext cx="2830689" cy="2951206"/>
          </a:xfrm>
          <a:prstGeom prst="rect">
            <a:avLst/>
          </a:prstGeom>
        </p:spPr>
      </p:pic>
      <p:sp>
        <p:nvSpPr>
          <p:cNvPr id="15" name="TextBox 14">
            <a:extLst>
              <a:ext uri="{FF2B5EF4-FFF2-40B4-BE49-F238E27FC236}">
                <a16:creationId xmlns:a16="http://schemas.microsoft.com/office/drawing/2014/main" id="{70D47819-EA31-5368-E7A1-83E54B7069AD}"/>
              </a:ext>
            </a:extLst>
          </p:cNvPr>
          <p:cNvSpPr txBox="1"/>
          <p:nvPr/>
        </p:nvSpPr>
        <p:spPr>
          <a:xfrm>
            <a:off x="5155231" y="1852621"/>
            <a:ext cx="20807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cs typeface="Calibri" panose="020F0502020204030204"/>
              </a:rPr>
              <a:t>BUYING SISAL:</a:t>
            </a:r>
          </a:p>
          <a:p>
            <a:pPr algn="ctr"/>
            <a:r>
              <a:rPr lang="en-US" b="1">
                <a:solidFill>
                  <a:srgbClr val="BD582C"/>
                </a:solidFill>
                <a:latin typeface="Menlo"/>
                <a:cs typeface="Calibri" panose="020F0502020204030204"/>
              </a:rPr>
              <a:t>0.26 KG/CO2e</a:t>
            </a:r>
          </a:p>
        </p:txBody>
      </p:sp>
      <p:sp>
        <p:nvSpPr>
          <p:cNvPr id="16" name="TextBox 15">
            <a:extLst>
              <a:ext uri="{FF2B5EF4-FFF2-40B4-BE49-F238E27FC236}">
                <a16:creationId xmlns:a16="http://schemas.microsoft.com/office/drawing/2014/main" id="{F48A7836-3227-B618-3F3C-4E349D566B78}"/>
              </a:ext>
            </a:extLst>
          </p:cNvPr>
          <p:cNvSpPr txBox="1"/>
          <p:nvPr/>
        </p:nvSpPr>
        <p:spPr>
          <a:xfrm>
            <a:off x="7536573" y="2179121"/>
            <a:ext cx="28008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COLLECTING</a:t>
            </a:r>
            <a:endParaRPr lang="en-US">
              <a:solidFill>
                <a:schemeClr val="tx2"/>
              </a:solidFill>
              <a:latin typeface="Calibri" panose="020F0502020204030204"/>
              <a:cs typeface="Calibri" panose="020F0502020204030204"/>
            </a:endParaRPr>
          </a:p>
          <a:p>
            <a:pPr algn="ctr"/>
            <a:r>
              <a:rPr lang="en-US" b="1">
                <a:solidFill>
                  <a:schemeClr val="tx2"/>
                </a:solidFill>
                <a:latin typeface="Menlo"/>
              </a:rPr>
              <a:t>SISAL: </a:t>
            </a:r>
            <a:r>
              <a:rPr lang="en-US" b="1">
                <a:solidFill>
                  <a:srgbClr val="BD582C"/>
                </a:solidFill>
                <a:latin typeface="Menlo"/>
              </a:rPr>
              <a:t>0 KG/CO2e</a:t>
            </a:r>
            <a:endParaRPr lang="en-US">
              <a:solidFill>
                <a:srgbClr val="BD582C"/>
              </a:solidFill>
              <a:ea typeface="Calibri"/>
              <a:cs typeface="Calibri"/>
            </a:endParaRPr>
          </a:p>
        </p:txBody>
      </p:sp>
      <p:sp>
        <p:nvSpPr>
          <p:cNvPr id="17" name="TextBox 16">
            <a:extLst>
              <a:ext uri="{FF2B5EF4-FFF2-40B4-BE49-F238E27FC236}">
                <a16:creationId xmlns:a16="http://schemas.microsoft.com/office/drawing/2014/main" id="{D0A49205-C15D-A33D-E998-99AF96B66A0C}"/>
              </a:ext>
            </a:extLst>
          </p:cNvPr>
          <p:cNvSpPr txBox="1"/>
          <p:nvPr/>
        </p:nvSpPr>
        <p:spPr>
          <a:xfrm>
            <a:off x="4138929" y="5588240"/>
            <a:ext cx="37401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ea typeface="Menlo" panose="020B0609030804020204" pitchFamily="49" charset="0"/>
                <a:cs typeface="Calibri" panose="020F0502020204030204"/>
              </a:rPr>
              <a:t>COLLECTING</a:t>
            </a:r>
            <a:endParaRPr lang="en-US">
              <a:solidFill>
                <a:schemeClr val="tx2"/>
              </a:solidFill>
              <a:latin typeface="Calibri" panose="020F0502020204030204"/>
              <a:ea typeface="Menlo" panose="020B0609030804020204" pitchFamily="49" charset="0"/>
              <a:cs typeface="Calibri" panose="020F0502020204030204"/>
            </a:endParaRPr>
          </a:p>
          <a:p>
            <a:pPr algn="ctr"/>
            <a:r>
              <a:rPr lang="en-US" b="1">
                <a:solidFill>
                  <a:schemeClr val="tx2"/>
                </a:solidFill>
                <a:latin typeface="Menlo"/>
                <a:ea typeface="Menlo" panose="020B0609030804020204" pitchFamily="49" charset="0"/>
                <a:cs typeface="Menlo" panose="020B0609030804020204" pitchFamily="49" charset="0"/>
              </a:rPr>
              <a:t>FOREST GRASS: </a:t>
            </a:r>
            <a:r>
              <a:rPr lang="en-US" b="1">
                <a:solidFill>
                  <a:srgbClr val="BD582C"/>
                </a:solidFill>
                <a:latin typeface="Menlo"/>
                <a:ea typeface="Menlo" panose="020B0609030804020204" pitchFamily="49" charset="0"/>
                <a:cs typeface="Menlo" panose="020B0609030804020204" pitchFamily="49" charset="0"/>
              </a:rPr>
              <a:t>0 KG/CO2e</a:t>
            </a:r>
            <a:endParaRPr lang="en-US">
              <a:solidFill>
                <a:srgbClr val="BD582C"/>
              </a:solidFill>
              <a:cs typeface="Calibri" panose="020F0502020204030204"/>
            </a:endParaRPr>
          </a:p>
        </p:txBody>
      </p:sp>
      <p:sp>
        <p:nvSpPr>
          <p:cNvPr id="18" name="TextBox 17">
            <a:extLst>
              <a:ext uri="{FF2B5EF4-FFF2-40B4-BE49-F238E27FC236}">
                <a16:creationId xmlns:a16="http://schemas.microsoft.com/office/drawing/2014/main" id="{85153DAA-C7F2-1483-2B84-801D5E79D9B8}"/>
              </a:ext>
            </a:extLst>
          </p:cNvPr>
          <p:cNvSpPr txBox="1"/>
          <p:nvPr/>
        </p:nvSpPr>
        <p:spPr>
          <a:xfrm>
            <a:off x="7858680" y="4246314"/>
            <a:ext cx="28251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ea typeface="Menlo" panose="020B0609030804020204" pitchFamily="49" charset="0"/>
                <a:cs typeface="Menlo" panose="020B0609030804020204" pitchFamily="49" charset="0"/>
              </a:rPr>
              <a:t>BUYING FOREST GRASS: </a:t>
            </a:r>
            <a:r>
              <a:rPr lang="en-US" b="1">
                <a:solidFill>
                  <a:srgbClr val="BD582C"/>
                </a:solidFill>
                <a:latin typeface="Menlo"/>
                <a:ea typeface="Menlo" panose="020B0609030804020204" pitchFamily="49" charset="0"/>
                <a:cs typeface="Menlo" panose="020B0609030804020204" pitchFamily="49" charset="0"/>
              </a:rPr>
              <a:t>0.11 KG/CO2e</a:t>
            </a:r>
            <a:endParaRPr lang="en-US" b="1">
              <a:solidFill>
                <a:srgbClr val="BD582C"/>
              </a:solidFill>
              <a:latin typeface="Menlo"/>
            </a:endParaRPr>
          </a:p>
        </p:txBody>
      </p:sp>
      <p:sp>
        <p:nvSpPr>
          <p:cNvPr id="3" name="TextBox 2">
            <a:extLst>
              <a:ext uri="{FF2B5EF4-FFF2-40B4-BE49-F238E27FC236}">
                <a16:creationId xmlns:a16="http://schemas.microsoft.com/office/drawing/2014/main" id="{4F7D19BF-D198-8B75-8F34-37D5CB9815F5}"/>
              </a:ext>
            </a:extLst>
          </p:cNvPr>
          <p:cNvSpPr txBox="1"/>
          <p:nvPr/>
        </p:nvSpPr>
        <p:spPr>
          <a:xfrm>
            <a:off x="2074687" y="5083811"/>
            <a:ext cx="2639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BUYING DYED</a:t>
            </a:r>
            <a:endParaRPr lang="en-US">
              <a:solidFill>
                <a:schemeClr val="tx2"/>
              </a:solidFill>
            </a:endParaRPr>
          </a:p>
          <a:p>
            <a:pPr algn="ctr"/>
            <a:r>
              <a:rPr lang="en-US" b="1">
                <a:solidFill>
                  <a:schemeClr val="tx2"/>
                </a:solidFill>
                <a:latin typeface="Menlo"/>
              </a:rPr>
              <a:t>SISAL: </a:t>
            </a:r>
            <a:r>
              <a:rPr lang="en-US" b="1">
                <a:solidFill>
                  <a:srgbClr val="BD582C"/>
                </a:solidFill>
                <a:latin typeface="Menlo"/>
              </a:rPr>
              <a:t>0.36 KG/CO2e</a:t>
            </a:r>
          </a:p>
        </p:txBody>
      </p:sp>
      <p:sp>
        <p:nvSpPr>
          <p:cNvPr id="19" name="TextBox 18">
            <a:extLst>
              <a:ext uri="{FF2B5EF4-FFF2-40B4-BE49-F238E27FC236}">
                <a16:creationId xmlns:a16="http://schemas.microsoft.com/office/drawing/2014/main" id="{D92C4E3D-A128-E121-0D41-5FF4CE5A8818}"/>
              </a:ext>
            </a:extLst>
          </p:cNvPr>
          <p:cNvSpPr txBox="1"/>
          <p:nvPr/>
        </p:nvSpPr>
        <p:spPr>
          <a:xfrm>
            <a:off x="1348174" y="3053560"/>
            <a:ext cx="26031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DYEING</a:t>
            </a:r>
          </a:p>
          <a:p>
            <a:pPr algn="ctr"/>
            <a:r>
              <a:rPr lang="en-US" b="1">
                <a:solidFill>
                  <a:schemeClr val="tx2"/>
                </a:solidFill>
                <a:latin typeface="Menlo"/>
              </a:rPr>
              <a:t>SISAL: </a:t>
            </a:r>
            <a:r>
              <a:rPr lang="en-US" b="1">
                <a:solidFill>
                  <a:srgbClr val="BD582C"/>
                </a:solidFill>
                <a:latin typeface="Menlo"/>
              </a:rPr>
              <a:t>5.09 KG/CO2e</a:t>
            </a:r>
          </a:p>
        </p:txBody>
      </p:sp>
      <p:sp>
        <p:nvSpPr>
          <p:cNvPr id="20" name="TextBox 19">
            <a:extLst>
              <a:ext uri="{FF2B5EF4-FFF2-40B4-BE49-F238E27FC236}">
                <a16:creationId xmlns:a16="http://schemas.microsoft.com/office/drawing/2014/main" id="{325FEFD2-D1BD-9F44-D3C7-FE85FBA44B44}"/>
              </a:ext>
            </a:extLst>
          </p:cNvPr>
          <p:cNvSpPr txBox="1"/>
          <p:nvPr/>
        </p:nvSpPr>
        <p:spPr>
          <a:xfrm>
            <a:off x="1713232" y="2045796"/>
            <a:ext cx="28450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DELIVERING</a:t>
            </a:r>
          </a:p>
          <a:p>
            <a:pPr algn="ctr"/>
            <a:r>
              <a:rPr lang="en-US" b="1">
                <a:solidFill>
                  <a:schemeClr val="tx2"/>
                </a:solidFill>
                <a:latin typeface="Menlo"/>
              </a:rPr>
              <a:t>THE BOWL TO AZIZI LIFE: </a:t>
            </a:r>
            <a:r>
              <a:rPr lang="en-US" b="1">
                <a:solidFill>
                  <a:srgbClr val="BD582C"/>
                </a:solidFill>
                <a:latin typeface="Menlo"/>
              </a:rPr>
              <a:t>0.23 KG/CO2e</a:t>
            </a:r>
          </a:p>
        </p:txBody>
      </p:sp>
      <p:sp>
        <p:nvSpPr>
          <p:cNvPr id="21" name="TextBox 20">
            <a:extLst>
              <a:ext uri="{FF2B5EF4-FFF2-40B4-BE49-F238E27FC236}">
                <a16:creationId xmlns:a16="http://schemas.microsoft.com/office/drawing/2014/main" id="{98AA7D3A-50C0-E9F5-4E03-FCF80F30E362}"/>
              </a:ext>
            </a:extLst>
          </p:cNvPr>
          <p:cNvSpPr txBox="1"/>
          <p:nvPr/>
        </p:nvSpPr>
        <p:spPr>
          <a:xfrm>
            <a:off x="7951147" y="3100136"/>
            <a:ext cx="2619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CULTIVATING</a:t>
            </a:r>
            <a:endParaRPr lang="en-US">
              <a:solidFill>
                <a:schemeClr val="tx2"/>
              </a:solidFill>
              <a:latin typeface="Calibri" panose="020F0502020204030204"/>
              <a:cs typeface="Calibri" panose="020F0502020204030204"/>
            </a:endParaRPr>
          </a:p>
          <a:p>
            <a:pPr algn="ctr"/>
            <a:r>
              <a:rPr lang="en-US" b="1">
                <a:solidFill>
                  <a:schemeClr val="tx2"/>
                </a:solidFill>
                <a:latin typeface="Menlo"/>
              </a:rPr>
              <a:t>SISAL: </a:t>
            </a:r>
            <a:r>
              <a:rPr lang="en-US" b="1">
                <a:solidFill>
                  <a:srgbClr val="BD582C"/>
                </a:solidFill>
                <a:latin typeface="Menlo"/>
              </a:rPr>
              <a:t>N/A KG/CO2e</a:t>
            </a:r>
            <a:endParaRPr lang="en-US">
              <a:solidFill>
                <a:srgbClr val="BD582C"/>
              </a:solidFill>
              <a:cs typeface="Calibri"/>
            </a:endParaRPr>
          </a:p>
        </p:txBody>
      </p:sp>
      <p:sp>
        <p:nvSpPr>
          <p:cNvPr id="22" name="TextBox 21">
            <a:extLst>
              <a:ext uri="{FF2B5EF4-FFF2-40B4-BE49-F238E27FC236}">
                <a16:creationId xmlns:a16="http://schemas.microsoft.com/office/drawing/2014/main" id="{F4670857-70AF-A895-C2A5-0EC0572CCA2F}"/>
              </a:ext>
            </a:extLst>
          </p:cNvPr>
          <p:cNvSpPr txBox="1"/>
          <p:nvPr/>
        </p:nvSpPr>
        <p:spPr>
          <a:xfrm>
            <a:off x="7401260" y="5085753"/>
            <a:ext cx="37280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ea typeface="Menlo" panose="020B0609030804020204" pitchFamily="49" charset="0"/>
                <a:cs typeface="Calibri" panose="020F0502020204030204"/>
              </a:rPr>
              <a:t>CULTIVATING</a:t>
            </a:r>
            <a:endParaRPr lang="en-US">
              <a:solidFill>
                <a:schemeClr val="tx2"/>
              </a:solidFill>
              <a:latin typeface="Calibri" panose="020F0502020204030204"/>
              <a:ea typeface="Menlo" panose="020B0609030804020204" pitchFamily="49" charset="0"/>
              <a:cs typeface="Calibri" panose="020F0502020204030204"/>
            </a:endParaRPr>
          </a:p>
          <a:p>
            <a:pPr algn="ctr"/>
            <a:r>
              <a:rPr lang="en-US" b="1">
                <a:solidFill>
                  <a:schemeClr val="tx2"/>
                </a:solidFill>
                <a:latin typeface="Menlo"/>
                <a:ea typeface="Menlo" panose="020B0609030804020204" pitchFamily="49" charset="0"/>
                <a:cs typeface="Menlo" panose="020B0609030804020204" pitchFamily="49" charset="0"/>
              </a:rPr>
              <a:t>FOREST GRASS: </a:t>
            </a:r>
            <a:r>
              <a:rPr lang="en-US" b="1">
                <a:solidFill>
                  <a:srgbClr val="BD582C"/>
                </a:solidFill>
                <a:latin typeface="Menlo"/>
                <a:ea typeface="Menlo" panose="020B0609030804020204" pitchFamily="49" charset="0"/>
                <a:cs typeface="Menlo" panose="020B0609030804020204" pitchFamily="49" charset="0"/>
              </a:rPr>
              <a:t>N/A KG/CO2e</a:t>
            </a:r>
            <a:endParaRPr lang="en-US">
              <a:solidFill>
                <a:srgbClr val="BD582C"/>
              </a:solidFill>
              <a:cs typeface="Calibri" panose="020F0502020204030204"/>
            </a:endParaRPr>
          </a:p>
        </p:txBody>
      </p:sp>
      <p:sp>
        <p:nvSpPr>
          <p:cNvPr id="23" name="TextBox 22">
            <a:extLst>
              <a:ext uri="{FF2B5EF4-FFF2-40B4-BE49-F238E27FC236}">
                <a16:creationId xmlns:a16="http://schemas.microsoft.com/office/drawing/2014/main" id="{7976F541-D5F3-7CFF-C787-0200945EFFB6}"/>
              </a:ext>
            </a:extLst>
          </p:cNvPr>
          <p:cNvSpPr txBox="1"/>
          <p:nvPr/>
        </p:nvSpPr>
        <p:spPr>
          <a:xfrm>
            <a:off x="1100841" y="3981187"/>
            <a:ext cx="33546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latin typeface="Menlo"/>
              </a:rPr>
              <a:t>RECEIVING DYED</a:t>
            </a:r>
            <a:endParaRPr lang="en-US">
              <a:solidFill>
                <a:schemeClr val="tx2"/>
              </a:solidFill>
            </a:endParaRPr>
          </a:p>
          <a:p>
            <a:pPr algn="ctr"/>
            <a:r>
              <a:rPr lang="en-US" b="1">
                <a:solidFill>
                  <a:schemeClr val="tx2"/>
                </a:solidFill>
                <a:latin typeface="Menlo"/>
              </a:rPr>
              <a:t>SISAL FROM AZIZI LIFE: </a:t>
            </a:r>
            <a:r>
              <a:rPr lang="en-US" b="1">
                <a:solidFill>
                  <a:srgbClr val="BD582C"/>
                </a:solidFill>
                <a:latin typeface="Menlo"/>
              </a:rPr>
              <a:t>0.18 KG/CO2e</a:t>
            </a:r>
          </a:p>
        </p:txBody>
      </p:sp>
    </p:spTree>
    <p:extLst>
      <p:ext uri="{BB962C8B-B14F-4D97-AF65-F5344CB8AC3E}">
        <p14:creationId xmlns:p14="http://schemas.microsoft.com/office/powerpoint/2010/main" val="3113772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TO COMPARE:</a:t>
            </a:r>
          </a:p>
        </p:txBody>
      </p:sp>
      <p:grpSp>
        <p:nvGrpSpPr>
          <p:cNvPr id="4" name="Group 3">
            <a:extLst>
              <a:ext uri="{FF2B5EF4-FFF2-40B4-BE49-F238E27FC236}">
                <a16:creationId xmlns:a16="http://schemas.microsoft.com/office/drawing/2014/main" id="{6DC5B5A1-E0A9-647E-469A-E30BF0D3F920}"/>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2C234D7C-9FD6-28B9-632D-A0B6A467EF99}"/>
                </a:ext>
              </a:extLst>
            </p:cNvPr>
            <p:cNvPicPr>
              <a:picLocks noChangeAspect="1"/>
            </p:cNvPicPr>
            <p:nvPr/>
          </p:nvPicPr>
          <p:blipFill>
            <a:blip r:embed="rId2"/>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925394DC-0ED3-3884-E0B0-E8209BFF3A8E}"/>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475C534-D57F-BD0C-7643-C4B83E739B87}"/>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83E9435B-5F70-A529-2D29-034E4A9694E4}"/>
                    </a:ext>
                  </a:extLst>
                </p:cNvPr>
                <p:cNvPicPr>
                  <a:picLocks noChangeAspect="1"/>
                </p:cNvPicPr>
                <p:nvPr/>
              </p:nvPicPr>
              <p:blipFill rotWithShape="1">
                <a:blip r:embed="rId3"/>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A943B547-DB81-1E6C-5567-883F6BFFA1EE}"/>
                    </a:ext>
                  </a:extLst>
                </p:cNvPr>
                <p:cNvPicPr>
                  <a:picLocks noChangeAspect="1"/>
                </p:cNvPicPr>
                <p:nvPr/>
              </p:nvPicPr>
              <p:blipFill rotWithShape="1">
                <a:blip r:embed="rId3"/>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18ECDA72-DEC6-3905-42B0-DDE6D9C3FC25}"/>
                    </a:ext>
                  </a:extLst>
                </p:cNvPr>
                <p:cNvPicPr>
                  <a:picLocks noChangeAspect="1"/>
                </p:cNvPicPr>
                <p:nvPr/>
              </p:nvPicPr>
              <p:blipFill rotWithShape="1">
                <a:blip r:embed="rId3">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C6CBF88-0CE9-839D-C64E-FEBDF48B0479}"/>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2EC16A3A-B01C-2CB8-ECFB-365359727B4F}"/>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C61CC55-E38F-BDE3-4D12-A74C68317443}"/>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grpSp>
        <p:nvGrpSpPr>
          <p:cNvPr id="19" name="Group 18">
            <a:extLst>
              <a:ext uri="{FF2B5EF4-FFF2-40B4-BE49-F238E27FC236}">
                <a16:creationId xmlns:a16="http://schemas.microsoft.com/office/drawing/2014/main" id="{C72B3F87-0371-CDE1-9AC5-A708FDB7846A}"/>
              </a:ext>
            </a:extLst>
          </p:cNvPr>
          <p:cNvGrpSpPr/>
          <p:nvPr/>
        </p:nvGrpSpPr>
        <p:grpSpPr>
          <a:xfrm>
            <a:off x="8909108" y="4343360"/>
            <a:ext cx="1837192" cy="1049798"/>
            <a:chOff x="4979086" y="5189000"/>
            <a:chExt cx="1654417" cy="929163"/>
          </a:xfrm>
        </p:grpSpPr>
        <p:sp>
          <p:nvSpPr>
            <p:cNvPr id="37" name="TextBox 36">
              <a:extLst>
                <a:ext uri="{FF2B5EF4-FFF2-40B4-BE49-F238E27FC236}">
                  <a16:creationId xmlns:a16="http://schemas.microsoft.com/office/drawing/2014/main" id="{1ACF2FEA-ED11-3A75-68B9-6BCE9E38A6FC}"/>
                </a:ext>
              </a:extLst>
            </p:cNvPr>
            <p:cNvSpPr txBox="1"/>
            <p:nvPr/>
          </p:nvSpPr>
          <p:spPr>
            <a:xfrm>
              <a:off x="5011562" y="5367551"/>
              <a:ext cx="1589464" cy="326891"/>
            </a:xfrm>
            <a:prstGeom prst="rect">
              <a:avLst/>
            </a:prstGeom>
            <a:noFill/>
          </p:spPr>
          <p:txBody>
            <a:bodyPr wrap="square" lIns="91440" tIns="45720" rIns="91440" bIns="45720" rtlCol="0" anchor="t">
              <a:spAutoFit/>
            </a:bodyPr>
            <a:lstStyle/>
            <a:p>
              <a:pPr algn="ctr"/>
              <a:r>
                <a:rPr lang="en-GB" b="1">
                  <a:solidFill>
                    <a:schemeClr val="tx2">
                      <a:lumMod val="50000"/>
                    </a:schemeClr>
                  </a:solidFill>
                  <a:latin typeface="Menlo"/>
                  <a:ea typeface="Menlo" panose="020B0609030804020204" pitchFamily="49" charset="0"/>
                  <a:cs typeface="Menlo" panose="020B0609030804020204" pitchFamily="49" charset="0"/>
                </a:rPr>
                <a:t>= </a:t>
              </a:r>
              <a:r>
                <a:rPr lang="en-GB" b="1">
                  <a:solidFill>
                    <a:srgbClr val="BD582C"/>
                  </a:solidFill>
                  <a:latin typeface="Menlo"/>
                  <a:ea typeface="Menlo" panose="020B0609030804020204" pitchFamily="49" charset="0"/>
                  <a:cs typeface="Menlo" panose="020B0609030804020204" pitchFamily="49" charset="0"/>
                </a:rPr>
                <a:t>0.91 KG/CO2e</a:t>
              </a:r>
            </a:p>
          </p:txBody>
        </p:sp>
        <p:sp>
          <p:nvSpPr>
            <p:cNvPr id="16" name="Cloud 15">
              <a:extLst>
                <a:ext uri="{FF2B5EF4-FFF2-40B4-BE49-F238E27FC236}">
                  <a16:creationId xmlns:a16="http://schemas.microsoft.com/office/drawing/2014/main" id="{5D1C710C-9858-EAB7-C0BF-7B16BAC06B82}"/>
                </a:ext>
              </a:extLst>
            </p:cNvPr>
            <p:cNvSpPr/>
            <p:nvPr/>
          </p:nvSpPr>
          <p:spPr>
            <a:xfrm>
              <a:off x="4979086" y="5189000"/>
              <a:ext cx="1654417" cy="929163"/>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5083DE50-DECF-4D3C-7D8A-D232883B039B}"/>
              </a:ext>
            </a:extLst>
          </p:cNvPr>
          <p:cNvPicPr>
            <a:picLocks noChangeAspect="1"/>
          </p:cNvPicPr>
          <p:nvPr/>
        </p:nvPicPr>
        <p:blipFill>
          <a:blip r:embed="rId4"/>
          <a:stretch>
            <a:fillRect/>
          </a:stretch>
        </p:blipFill>
        <p:spPr>
          <a:xfrm>
            <a:off x="7856063" y="1750046"/>
            <a:ext cx="3649869" cy="2486373"/>
          </a:xfrm>
          <a:prstGeom prst="rect">
            <a:avLst/>
          </a:prstGeom>
        </p:spPr>
      </p:pic>
      <p:pic>
        <p:nvPicPr>
          <p:cNvPr id="23" name="Picture 22">
            <a:extLst>
              <a:ext uri="{FF2B5EF4-FFF2-40B4-BE49-F238E27FC236}">
                <a16:creationId xmlns:a16="http://schemas.microsoft.com/office/drawing/2014/main" id="{B79784FD-64B5-3280-5DE2-6A6E8A97E506}"/>
              </a:ext>
            </a:extLst>
          </p:cNvPr>
          <p:cNvPicPr>
            <a:picLocks noChangeAspect="1"/>
          </p:cNvPicPr>
          <p:nvPr/>
        </p:nvPicPr>
        <p:blipFill>
          <a:blip r:embed="rId5"/>
          <a:stretch>
            <a:fillRect/>
          </a:stretch>
        </p:blipFill>
        <p:spPr>
          <a:xfrm>
            <a:off x="538881" y="1748460"/>
            <a:ext cx="3805230" cy="2486372"/>
          </a:xfrm>
          <a:prstGeom prst="rect">
            <a:avLst/>
          </a:prstGeom>
        </p:spPr>
      </p:pic>
      <p:pic>
        <p:nvPicPr>
          <p:cNvPr id="28" name="Picture 27">
            <a:extLst>
              <a:ext uri="{FF2B5EF4-FFF2-40B4-BE49-F238E27FC236}">
                <a16:creationId xmlns:a16="http://schemas.microsoft.com/office/drawing/2014/main" id="{65550C56-05C5-2E65-FEB3-8915E9C30EB5}"/>
              </a:ext>
            </a:extLst>
          </p:cNvPr>
          <p:cNvPicPr>
            <a:picLocks noChangeAspect="1"/>
          </p:cNvPicPr>
          <p:nvPr/>
        </p:nvPicPr>
        <p:blipFill>
          <a:blip r:embed="rId6">
            <a:alphaModFix/>
          </a:blip>
          <a:stretch>
            <a:fillRect/>
          </a:stretch>
        </p:blipFill>
        <p:spPr>
          <a:xfrm>
            <a:off x="4123470" y="2763157"/>
            <a:ext cx="3724421" cy="2105107"/>
          </a:xfrm>
          <a:prstGeom prst="rect">
            <a:avLst/>
          </a:prstGeom>
        </p:spPr>
      </p:pic>
      <p:grpSp>
        <p:nvGrpSpPr>
          <p:cNvPr id="3" name="Group 2">
            <a:extLst>
              <a:ext uri="{FF2B5EF4-FFF2-40B4-BE49-F238E27FC236}">
                <a16:creationId xmlns:a16="http://schemas.microsoft.com/office/drawing/2014/main" id="{D5F7D652-CBE8-F0AD-2881-FC5ED7CFB0EF}"/>
              </a:ext>
            </a:extLst>
          </p:cNvPr>
          <p:cNvGrpSpPr/>
          <p:nvPr/>
        </p:nvGrpSpPr>
        <p:grpSpPr>
          <a:xfrm>
            <a:off x="1445419" y="4139621"/>
            <a:ext cx="1837192" cy="1049798"/>
            <a:chOff x="4979086" y="5189000"/>
            <a:chExt cx="1654417" cy="929163"/>
          </a:xfrm>
        </p:grpSpPr>
        <p:sp>
          <p:nvSpPr>
            <p:cNvPr id="14" name="TextBox 13">
              <a:extLst>
                <a:ext uri="{FF2B5EF4-FFF2-40B4-BE49-F238E27FC236}">
                  <a16:creationId xmlns:a16="http://schemas.microsoft.com/office/drawing/2014/main" id="{846504CA-E7D2-08F4-0235-1CC6430EC2B0}"/>
                </a:ext>
              </a:extLst>
            </p:cNvPr>
            <p:cNvSpPr txBox="1"/>
            <p:nvPr/>
          </p:nvSpPr>
          <p:spPr>
            <a:xfrm>
              <a:off x="5011562" y="5367551"/>
              <a:ext cx="1589464" cy="572059"/>
            </a:xfrm>
            <a:prstGeom prst="rect">
              <a:avLst/>
            </a:prstGeom>
            <a:noFill/>
          </p:spPr>
          <p:txBody>
            <a:bodyPr wrap="square" lIns="91440" tIns="45720" rIns="91440" bIns="45720" rtlCol="0" anchor="t">
              <a:spAutoFit/>
            </a:bodyPr>
            <a:lstStyle/>
            <a:p>
              <a:pPr algn="ctr"/>
              <a:r>
                <a:rPr lang="en-GB" b="1">
                  <a:solidFill>
                    <a:schemeClr val="tx2">
                      <a:lumMod val="50000"/>
                    </a:schemeClr>
                  </a:solidFill>
                  <a:latin typeface="Menlo"/>
                  <a:ea typeface="Menlo" panose="020B0609030804020204" pitchFamily="49" charset="0"/>
                  <a:cs typeface="Menlo" panose="020B0609030804020204" pitchFamily="49" charset="0"/>
                </a:rPr>
                <a:t>= </a:t>
              </a:r>
              <a:r>
                <a:rPr lang="en-GB" b="1">
                  <a:solidFill>
                    <a:srgbClr val="BD582C"/>
                  </a:solidFill>
                  <a:latin typeface="Menlo"/>
                  <a:ea typeface="Menlo" panose="020B0609030804020204" pitchFamily="49" charset="0"/>
                  <a:cs typeface="Menlo" panose="020B0609030804020204" pitchFamily="49" charset="0"/>
                </a:rPr>
                <a:t>0.6 KG/CO2e</a:t>
              </a:r>
            </a:p>
          </p:txBody>
        </p:sp>
        <p:sp>
          <p:nvSpPr>
            <p:cNvPr id="15" name="Cloud 14">
              <a:extLst>
                <a:ext uri="{FF2B5EF4-FFF2-40B4-BE49-F238E27FC236}">
                  <a16:creationId xmlns:a16="http://schemas.microsoft.com/office/drawing/2014/main" id="{B204807C-3ADA-1CBA-CECD-B1CC8847F5C7}"/>
                </a:ext>
              </a:extLst>
            </p:cNvPr>
            <p:cNvSpPr/>
            <p:nvPr/>
          </p:nvSpPr>
          <p:spPr>
            <a:xfrm>
              <a:off x="4979086" y="5189000"/>
              <a:ext cx="1654417" cy="929163"/>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C00B635-5ACE-145A-42C6-75056E8DE2AB}"/>
              </a:ext>
            </a:extLst>
          </p:cNvPr>
          <p:cNvGrpSpPr/>
          <p:nvPr/>
        </p:nvGrpSpPr>
        <p:grpSpPr>
          <a:xfrm>
            <a:off x="5207884" y="4868264"/>
            <a:ext cx="1837192" cy="1049798"/>
            <a:chOff x="4979086" y="5189000"/>
            <a:chExt cx="1654417" cy="929163"/>
          </a:xfrm>
        </p:grpSpPr>
        <p:sp>
          <p:nvSpPr>
            <p:cNvPr id="26" name="TextBox 25">
              <a:extLst>
                <a:ext uri="{FF2B5EF4-FFF2-40B4-BE49-F238E27FC236}">
                  <a16:creationId xmlns:a16="http://schemas.microsoft.com/office/drawing/2014/main" id="{6E214C31-D75B-1003-7039-BFD3D170244C}"/>
                </a:ext>
              </a:extLst>
            </p:cNvPr>
            <p:cNvSpPr txBox="1"/>
            <p:nvPr/>
          </p:nvSpPr>
          <p:spPr>
            <a:xfrm>
              <a:off x="5011562" y="5367551"/>
              <a:ext cx="1589464" cy="572059"/>
            </a:xfrm>
            <a:prstGeom prst="rect">
              <a:avLst/>
            </a:prstGeom>
            <a:noFill/>
          </p:spPr>
          <p:txBody>
            <a:bodyPr wrap="square" lIns="91440" tIns="45720" rIns="91440" bIns="45720" rtlCol="0" anchor="t">
              <a:spAutoFit/>
            </a:bodyPr>
            <a:lstStyle/>
            <a:p>
              <a:pPr algn="ctr"/>
              <a:r>
                <a:rPr lang="en-GB" b="1">
                  <a:solidFill>
                    <a:schemeClr val="tx2">
                      <a:lumMod val="50000"/>
                    </a:schemeClr>
                  </a:solidFill>
                  <a:latin typeface="Menlo"/>
                  <a:ea typeface="Menlo" panose="020B0609030804020204" pitchFamily="49" charset="0"/>
                  <a:cs typeface="Menlo" panose="020B0609030804020204" pitchFamily="49" charset="0"/>
                </a:rPr>
                <a:t>= </a:t>
              </a:r>
              <a:r>
                <a:rPr lang="en-GB" b="1">
                  <a:solidFill>
                    <a:srgbClr val="BD582C"/>
                  </a:solidFill>
                  <a:latin typeface="Menlo"/>
                  <a:ea typeface="Menlo" panose="020B0609030804020204" pitchFamily="49" charset="0"/>
                  <a:cs typeface="Menlo" panose="020B0609030804020204" pitchFamily="49" charset="0"/>
                </a:rPr>
                <a:t>6.23 KG/CO2e</a:t>
              </a:r>
            </a:p>
          </p:txBody>
        </p:sp>
        <p:sp>
          <p:nvSpPr>
            <p:cNvPr id="27" name="Cloud 26">
              <a:extLst>
                <a:ext uri="{FF2B5EF4-FFF2-40B4-BE49-F238E27FC236}">
                  <a16:creationId xmlns:a16="http://schemas.microsoft.com/office/drawing/2014/main" id="{BFAD7189-2FC7-2BC4-9786-18BF950D6205}"/>
                </a:ext>
              </a:extLst>
            </p:cNvPr>
            <p:cNvSpPr/>
            <p:nvPr/>
          </p:nvSpPr>
          <p:spPr>
            <a:xfrm>
              <a:off x="4979086" y="5189000"/>
              <a:ext cx="1654417" cy="929163"/>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7577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and a box&#10;&#10;Description automatically generated">
            <a:extLst>
              <a:ext uri="{FF2B5EF4-FFF2-40B4-BE49-F238E27FC236}">
                <a16:creationId xmlns:a16="http://schemas.microsoft.com/office/drawing/2014/main" id="{6B519A77-9152-8875-9E30-3AF2304B3423}"/>
              </a:ext>
            </a:extLst>
          </p:cNvPr>
          <p:cNvPicPr>
            <a:picLocks noChangeAspect="1"/>
          </p:cNvPicPr>
          <p:nvPr/>
        </p:nvPicPr>
        <p:blipFill rotWithShape="1">
          <a:blip r:embed="rId2">
            <a:extLst>
              <a:ext uri="{28A0092B-C50C-407E-A947-70E740481C1C}">
                <a14:useLocalDpi xmlns:a14="http://schemas.microsoft.com/office/drawing/2010/main" val="0"/>
              </a:ext>
            </a:extLst>
          </a:blip>
          <a:srcRect l="29868" t="51254" r="48374" b="20489"/>
          <a:stretch/>
        </p:blipFill>
        <p:spPr>
          <a:xfrm rot="4848556" flipV="1">
            <a:off x="9180559" y="1717094"/>
            <a:ext cx="1380700" cy="2018035"/>
          </a:xfrm>
          <a:prstGeom prst="rect">
            <a:avLst/>
          </a:prstGeom>
        </p:spPr>
      </p:pic>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OFF TO PENSYLVANIA!</a:t>
            </a:r>
          </a:p>
        </p:txBody>
      </p:sp>
      <p:pic>
        <p:nvPicPr>
          <p:cNvPr id="14" name="Picture 13">
            <a:extLst>
              <a:ext uri="{FF2B5EF4-FFF2-40B4-BE49-F238E27FC236}">
                <a16:creationId xmlns:a16="http://schemas.microsoft.com/office/drawing/2014/main" id="{BECCBFB6-1DE6-ED9F-4140-700DE240DF50}"/>
              </a:ext>
            </a:extLst>
          </p:cNvPr>
          <p:cNvPicPr>
            <a:picLocks noChangeAspect="1"/>
          </p:cNvPicPr>
          <p:nvPr/>
        </p:nvPicPr>
        <p:blipFill>
          <a:blip r:embed="rId3"/>
          <a:stretch>
            <a:fillRect/>
          </a:stretch>
        </p:blipFill>
        <p:spPr>
          <a:xfrm>
            <a:off x="2989106" y="4509426"/>
            <a:ext cx="2976436" cy="1450757"/>
          </a:xfrm>
          <a:prstGeom prst="rect">
            <a:avLst/>
          </a:prstGeom>
        </p:spPr>
      </p:pic>
      <p:grpSp>
        <p:nvGrpSpPr>
          <p:cNvPr id="4" name="Group 3">
            <a:extLst>
              <a:ext uri="{FF2B5EF4-FFF2-40B4-BE49-F238E27FC236}">
                <a16:creationId xmlns:a16="http://schemas.microsoft.com/office/drawing/2014/main" id="{6DC5B5A1-E0A9-647E-469A-E30BF0D3F920}"/>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2C234D7C-9FD6-28B9-632D-A0B6A467EF99}"/>
                </a:ext>
              </a:extLst>
            </p:cNvPr>
            <p:cNvPicPr>
              <a:picLocks noChangeAspect="1"/>
            </p:cNvPicPr>
            <p:nvPr/>
          </p:nvPicPr>
          <p:blipFill>
            <a:blip r:embed="rId4"/>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925394DC-0ED3-3884-E0B0-E8209BFF3A8E}"/>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475C534-D57F-BD0C-7643-C4B83E739B87}"/>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83E9435B-5F70-A529-2D29-034E4A9694E4}"/>
                    </a:ext>
                  </a:extLst>
                </p:cNvPr>
                <p:cNvPicPr>
                  <a:picLocks noChangeAspect="1"/>
                </p:cNvPicPr>
                <p:nvPr/>
              </p:nvPicPr>
              <p:blipFill rotWithShape="1">
                <a:blip r:embed="rId5"/>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A943B547-DB81-1E6C-5567-883F6BFFA1EE}"/>
                    </a:ext>
                  </a:extLst>
                </p:cNvPr>
                <p:cNvPicPr>
                  <a:picLocks noChangeAspect="1"/>
                </p:cNvPicPr>
                <p:nvPr/>
              </p:nvPicPr>
              <p:blipFill rotWithShape="1">
                <a:blip r:embed="rId5"/>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18ECDA72-DEC6-3905-42B0-DDE6D9C3FC25}"/>
                    </a:ext>
                  </a:extLst>
                </p:cNvPr>
                <p:cNvPicPr>
                  <a:picLocks noChangeAspect="1"/>
                </p:cNvPicPr>
                <p:nvPr/>
              </p:nvPicPr>
              <p:blipFill rotWithShape="1">
                <a:blip r:embed="rId5">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C6CBF88-0CE9-839D-C64E-FEBDF48B0479}"/>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2EC16A3A-B01C-2CB8-ECFB-365359727B4F}"/>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C61CC55-E38F-BDE3-4D12-A74C68317443}"/>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24" name="Picture 23">
            <a:extLst>
              <a:ext uri="{FF2B5EF4-FFF2-40B4-BE49-F238E27FC236}">
                <a16:creationId xmlns:a16="http://schemas.microsoft.com/office/drawing/2014/main" id="{F37F4781-991F-DFB4-9E63-EED7236BCE57}"/>
              </a:ext>
            </a:extLst>
          </p:cNvPr>
          <p:cNvPicPr>
            <a:picLocks noChangeAspect="1"/>
          </p:cNvPicPr>
          <p:nvPr/>
        </p:nvPicPr>
        <p:blipFill rotWithShape="1">
          <a:blip r:embed="rId2">
            <a:extLst>
              <a:ext uri="{28A0092B-C50C-407E-A947-70E740481C1C}">
                <a14:useLocalDpi xmlns:a14="http://schemas.microsoft.com/office/drawing/2010/main" val="0"/>
              </a:ext>
            </a:extLst>
          </a:blip>
          <a:srcRect r="68155" b="76147"/>
          <a:stretch/>
        </p:blipFill>
        <p:spPr>
          <a:xfrm>
            <a:off x="515584" y="2125253"/>
            <a:ext cx="2025842" cy="1635853"/>
          </a:xfrm>
          <a:prstGeom prst="rect">
            <a:avLst/>
          </a:prstGeom>
        </p:spPr>
      </p:pic>
      <p:pic>
        <p:nvPicPr>
          <p:cNvPr id="28" name="Picture 27" descr="A plane and a box&#10;&#10;Description automatically generated">
            <a:extLst>
              <a:ext uri="{FF2B5EF4-FFF2-40B4-BE49-F238E27FC236}">
                <a16:creationId xmlns:a16="http://schemas.microsoft.com/office/drawing/2014/main" id="{3E696E7C-E370-D360-F194-1328DF271D49}"/>
              </a:ext>
            </a:extLst>
          </p:cNvPr>
          <p:cNvPicPr>
            <a:picLocks noChangeAspect="1"/>
          </p:cNvPicPr>
          <p:nvPr/>
        </p:nvPicPr>
        <p:blipFill rotWithShape="1">
          <a:blip r:embed="rId2">
            <a:extLst>
              <a:ext uri="{28A0092B-C50C-407E-A947-70E740481C1C}">
                <a14:useLocalDpi xmlns:a14="http://schemas.microsoft.com/office/drawing/2010/main" val="0"/>
              </a:ext>
            </a:extLst>
          </a:blip>
          <a:srcRect l="58088" t="64195" r="6043" b="11218"/>
          <a:stretch/>
        </p:blipFill>
        <p:spPr>
          <a:xfrm>
            <a:off x="9500194" y="3555820"/>
            <a:ext cx="2281806" cy="1686188"/>
          </a:xfrm>
          <a:prstGeom prst="rect">
            <a:avLst/>
          </a:prstGeom>
        </p:spPr>
      </p:pic>
      <p:pic>
        <p:nvPicPr>
          <p:cNvPr id="30" name="Picture 29" descr="A plane and a box&#10;&#10;Description automatically generated">
            <a:extLst>
              <a:ext uri="{FF2B5EF4-FFF2-40B4-BE49-F238E27FC236}">
                <a16:creationId xmlns:a16="http://schemas.microsoft.com/office/drawing/2014/main" id="{FE7E2246-C2E6-0140-2558-55C4B64EAFA8}"/>
              </a:ext>
            </a:extLst>
          </p:cNvPr>
          <p:cNvPicPr>
            <a:picLocks noChangeAspect="1"/>
          </p:cNvPicPr>
          <p:nvPr/>
        </p:nvPicPr>
        <p:blipFill rotWithShape="1">
          <a:blip r:embed="rId2">
            <a:extLst>
              <a:ext uri="{28A0092B-C50C-407E-A947-70E740481C1C}">
                <a14:useLocalDpi xmlns:a14="http://schemas.microsoft.com/office/drawing/2010/main" val="0"/>
              </a:ext>
            </a:extLst>
          </a:blip>
          <a:srcRect l="25905" t="34837" r="35456" b="51860"/>
          <a:stretch/>
        </p:blipFill>
        <p:spPr>
          <a:xfrm>
            <a:off x="6457906" y="1775772"/>
            <a:ext cx="2457974" cy="912304"/>
          </a:xfrm>
          <a:prstGeom prst="rect">
            <a:avLst/>
          </a:prstGeom>
        </p:spPr>
      </p:pic>
      <p:pic>
        <p:nvPicPr>
          <p:cNvPr id="31" name="Picture 30" descr="A plane and a box&#10;&#10;Description automatically generated">
            <a:extLst>
              <a:ext uri="{FF2B5EF4-FFF2-40B4-BE49-F238E27FC236}">
                <a16:creationId xmlns:a16="http://schemas.microsoft.com/office/drawing/2014/main" id="{B5DF201B-5976-6765-3CAA-62BF2EA14146}"/>
              </a:ext>
            </a:extLst>
          </p:cNvPr>
          <p:cNvPicPr>
            <a:picLocks noChangeAspect="1"/>
          </p:cNvPicPr>
          <p:nvPr/>
        </p:nvPicPr>
        <p:blipFill rotWithShape="1">
          <a:blip r:embed="rId2">
            <a:extLst>
              <a:ext uri="{28A0092B-C50C-407E-A947-70E740481C1C}">
                <a14:useLocalDpi xmlns:a14="http://schemas.microsoft.com/office/drawing/2010/main" val="0"/>
              </a:ext>
            </a:extLst>
          </a:blip>
          <a:srcRect l="29868" t="51254" r="48374" b="20489"/>
          <a:stretch/>
        </p:blipFill>
        <p:spPr>
          <a:xfrm rot="3573081" flipH="1" flipV="1">
            <a:off x="5767573" y="3126495"/>
            <a:ext cx="1332132" cy="2018035"/>
          </a:xfrm>
          <a:prstGeom prst="rect">
            <a:avLst/>
          </a:prstGeom>
        </p:spPr>
      </p:pic>
      <p:sp>
        <p:nvSpPr>
          <p:cNvPr id="32" name="TextBox 31">
            <a:extLst>
              <a:ext uri="{FF2B5EF4-FFF2-40B4-BE49-F238E27FC236}">
                <a16:creationId xmlns:a16="http://schemas.microsoft.com/office/drawing/2014/main" id="{BC20C305-41CC-A7C3-1FD5-12F8269CDB55}"/>
              </a:ext>
            </a:extLst>
          </p:cNvPr>
          <p:cNvSpPr txBox="1"/>
          <p:nvPr/>
        </p:nvSpPr>
        <p:spPr>
          <a:xfrm>
            <a:off x="2214066" y="2180182"/>
            <a:ext cx="2183877" cy="369332"/>
          </a:xfrm>
          <a:prstGeom prst="rect">
            <a:avLst/>
          </a:prstGeom>
          <a:noFill/>
        </p:spPr>
        <p:txBody>
          <a:bodyPr wrap="square" lIns="91440" tIns="45720" rIns="91440" bIns="45720" rtlCol="0" anchor="t">
            <a:spAutoFit/>
          </a:bodyPr>
          <a:lstStyle/>
          <a:p>
            <a:r>
              <a:rPr lang="en-GB" b="1">
                <a:solidFill>
                  <a:srgbClr val="BD582C"/>
                </a:solidFill>
                <a:latin typeface="Menlo"/>
                <a:ea typeface="Menlo" panose="020B0609030804020204" pitchFamily="49" charset="0"/>
                <a:cs typeface="Menlo" panose="020B0609030804020204" pitchFamily="49" charset="0"/>
              </a:rPr>
              <a:t>0.04 KG/CO2e</a:t>
            </a:r>
          </a:p>
        </p:txBody>
      </p:sp>
      <p:sp>
        <p:nvSpPr>
          <p:cNvPr id="33" name="TextBox 32">
            <a:extLst>
              <a:ext uri="{FF2B5EF4-FFF2-40B4-BE49-F238E27FC236}">
                <a16:creationId xmlns:a16="http://schemas.microsoft.com/office/drawing/2014/main" id="{837C2174-FDE0-AF9B-FC99-977A501A7697}"/>
              </a:ext>
            </a:extLst>
          </p:cNvPr>
          <p:cNvSpPr txBox="1"/>
          <p:nvPr/>
        </p:nvSpPr>
        <p:spPr>
          <a:xfrm>
            <a:off x="8140179" y="4987186"/>
            <a:ext cx="1870728" cy="1015663"/>
          </a:xfrm>
          <a:prstGeom prst="rect">
            <a:avLst/>
          </a:prstGeom>
          <a:noFill/>
        </p:spPr>
        <p:txBody>
          <a:bodyPr wrap="square" lIns="91440" tIns="45720" rIns="91440" bIns="45720" rtlCol="0" anchor="t">
            <a:spAutoFit/>
          </a:bodyPr>
          <a:lstStyle/>
          <a:p>
            <a:r>
              <a:rPr lang="en-GB" sz="1200" b="1">
                <a:solidFill>
                  <a:schemeClr val="tx2"/>
                </a:solidFill>
                <a:latin typeface="Menlo"/>
                <a:ea typeface="Menlo" panose="020B0609030804020204" pitchFamily="49" charset="0"/>
                <a:cs typeface="Menlo" panose="020B0609030804020204" pitchFamily="49" charset="0"/>
              </a:rPr>
              <a:t>THE 12” BOWLS ARE</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TRANSPORTED TO THE</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WAREHOUSE IN</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PHILADELPHIA VIA A</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GOODS TRUCK.</a:t>
            </a:r>
          </a:p>
        </p:txBody>
      </p:sp>
      <p:sp>
        <p:nvSpPr>
          <p:cNvPr id="34" name="TextBox 33">
            <a:extLst>
              <a:ext uri="{FF2B5EF4-FFF2-40B4-BE49-F238E27FC236}">
                <a16:creationId xmlns:a16="http://schemas.microsoft.com/office/drawing/2014/main" id="{DABD84AE-2C57-E51E-EFA1-BFDB62F5D386}"/>
              </a:ext>
            </a:extLst>
          </p:cNvPr>
          <p:cNvSpPr txBox="1"/>
          <p:nvPr/>
        </p:nvSpPr>
        <p:spPr>
          <a:xfrm>
            <a:off x="4820610" y="3377641"/>
            <a:ext cx="2009595" cy="1200329"/>
          </a:xfrm>
          <a:prstGeom prst="rect">
            <a:avLst/>
          </a:prstGeom>
          <a:noFill/>
        </p:spPr>
        <p:txBody>
          <a:bodyPr wrap="square" rtlCol="0">
            <a:spAutoFit/>
          </a:bodyPr>
          <a:lstStyle/>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THE 12” BOWLS ARE</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SHIPPED 15 TO A</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BOX, WITH AN AVERAGE OF 100 BOWLS</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TAKEN BY BUS 64KM</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TO KIGALI AIRPORT</a:t>
            </a:r>
          </a:p>
        </p:txBody>
      </p:sp>
      <p:sp>
        <p:nvSpPr>
          <p:cNvPr id="35" name="TextBox 34">
            <a:extLst>
              <a:ext uri="{FF2B5EF4-FFF2-40B4-BE49-F238E27FC236}">
                <a16:creationId xmlns:a16="http://schemas.microsoft.com/office/drawing/2014/main" id="{DB435AE1-1A8B-FABD-F8F5-CE77A5EAEAEB}"/>
              </a:ext>
            </a:extLst>
          </p:cNvPr>
          <p:cNvSpPr txBox="1"/>
          <p:nvPr/>
        </p:nvSpPr>
        <p:spPr>
          <a:xfrm>
            <a:off x="8356724" y="2569221"/>
            <a:ext cx="1885717" cy="1569660"/>
          </a:xfrm>
          <a:prstGeom prst="rect">
            <a:avLst/>
          </a:prstGeom>
          <a:noFill/>
        </p:spPr>
        <p:txBody>
          <a:bodyPr wrap="square" rtlCol="0">
            <a:spAutoFit/>
          </a:bodyPr>
          <a:lstStyle/>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THE 12” BOWLS ARE</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FLOWN FROM KIGALI</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AIRPORT, STOP OVER</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IN BRUSSELS (BRU),</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THEN CONTINUES TO</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PHILADELPHIA</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INTERNATIONAL</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AIRPORT (PHL)</a:t>
            </a:r>
          </a:p>
        </p:txBody>
      </p:sp>
      <p:sp>
        <p:nvSpPr>
          <p:cNvPr id="36" name="TextBox 35">
            <a:extLst>
              <a:ext uri="{FF2B5EF4-FFF2-40B4-BE49-F238E27FC236}">
                <a16:creationId xmlns:a16="http://schemas.microsoft.com/office/drawing/2014/main" id="{73278842-5FCE-365C-2169-9DF9CBE9B561}"/>
              </a:ext>
            </a:extLst>
          </p:cNvPr>
          <p:cNvSpPr txBox="1"/>
          <p:nvPr/>
        </p:nvSpPr>
        <p:spPr>
          <a:xfrm>
            <a:off x="6254462" y="2632488"/>
            <a:ext cx="1885717" cy="369332"/>
          </a:xfrm>
          <a:prstGeom prst="rect">
            <a:avLst/>
          </a:prstGeom>
          <a:noFill/>
        </p:spPr>
        <p:txBody>
          <a:bodyPr wrap="square" rtlCol="0">
            <a:spAutoFit/>
          </a:bodyPr>
          <a:lstStyle/>
          <a:p>
            <a:r>
              <a:rPr lang="en-GB" b="1">
                <a:solidFill>
                  <a:srgbClr val="BD582C"/>
                </a:solidFill>
                <a:latin typeface="Menlo" panose="020B0609030804020204" pitchFamily="49" charset="0"/>
                <a:ea typeface="Menlo" panose="020B0609030804020204" pitchFamily="49" charset="0"/>
                <a:cs typeface="Menlo" panose="020B0609030804020204" pitchFamily="49" charset="0"/>
              </a:rPr>
              <a:t>4.11 KG/CO2e</a:t>
            </a:r>
          </a:p>
        </p:txBody>
      </p:sp>
      <p:sp>
        <p:nvSpPr>
          <p:cNvPr id="37" name="TextBox 36">
            <a:extLst>
              <a:ext uri="{FF2B5EF4-FFF2-40B4-BE49-F238E27FC236}">
                <a16:creationId xmlns:a16="http://schemas.microsoft.com/office/drawing/2014/main" id="{1ACF2FEA-ED11-3A75-68B9-6BCE9E38A6FC}"/>
              </a:ext>
            </a:extLst>
          </p:cNvPr>
          <p:cNvSpPr txBox="1"/>
          <p:nvPr/>
        </p:nvSpPr>
        <p:spPr>
          <a:xfrm>
            <a:off x="10010907" y="5310352"/>
            <a:ext cx="2025617" cy="369332"/>
          </a:xfrm>
          <a:prstGeom prst="rect">
            <a:avLst/>
          </a:prstGeom>
          <a:noFill/>
        </p:spPr>
        <p:txBody>
          <a:bodyPr wrap="square" rtlCol="0">
            <a:spAutoFit/>
          </a:bodyPr>
          <a:lstStyle/>
          <a:p>
            <a:r>
              <a:rPr lang="en-GB" b="1">
                <a:solidFill>
                  <a:srgbClr val="BD582C"/>
                </a:solidFill>
                <a:latin typeface="Menlo" panose="020B0609030804020204" pitchFamily="49" charset="0"/>
                <a:ea typeface="Menlo" panose="020B0609030804020204" pitchFamily="49" charset="0"/>
                <a:cs typeface="Menlo" panose="020B0609030804020204" pitchFamily="49" charset="0"/>
              </a:rPr>
              <a:t>0.003 KG/CO2e</a:t>
            </a:r>
          </a:p>
        </p:txBody>
      </p:sp>
      <p:sp>
        <p:nvSpPr>
          <p:cNvPr id="17" name="TextBox 16">
            <a:extLst>
              <a:ext uri="{FF2B5EF4-FFF2-40B4-BE49-F238E27FC236}">
                <a16:creationId xmlns:a16="http://schemas.microsoft.com/office/drawing/2014/main" id="{D8D4DDB3-29B4-4DA4-ECCF-23F2DE281239}"/>
              </a:ext>
            </a:extLst>
          </p:cNvPr>
          <p:cNvSpPr txBox="1"/>
          <p:nvPr/>
        </p:nvSpPr>
        <p:spPr>
          <a:xfrm>
            <a:off x="4273288" y="5848541"/>
            <a:ext cx="1885717" cy="369332"/>
          </a:xfrm>
          <a:prstGeom prst="rect">
            <a:avLst/>
          </a:prstGeom>
          <a:noFill/>
        </p:spPr>
        <p:txBody>
          <a:bodyPr wrap="square" rtlCol="0">
            <a:spAutoFit/>
          </a:bodyPr>
          <a:lstStyle/>
          <a:p>
            <a:r>
              <a:rPr lang="en-GB" b="1">
                <a:solidFill>
                  <a:srgbClr val="BD582C"/>
                </a:solidFill>
                <a:latin typeface="Menlo" panose="020B0609030804020204" pitchFamily="49" charset="0"/>
                <a:ea typeface="Menlo" panose="020B0609030804020204" pitchFamily="49" charset="0"/>
                <a:cs typeface="Menlo" panose="020B0609030804020204" pitchFamily="49" charset="0"/>
              </a:rPr>
              <a:t>0.42 KG/CO2e</a:t>
            </a:r>
          </a:p>
        </p:txBody>
      </p:sp>
      <p:pic>
        <p:nvPicPr>
          <p:cNvPr id="26" name="Picture 25" descr="A plane and a box&#10;&#10;Description automatically generated">
            <a:extLst>
              <a:ext uri="{FF2B5EF4-FFF2-40B4-BE49-F238E27FC236}">
                <a16:creationId xmlns:a16="http://schemas.microsoft.com/office/drawing/2014/main" id="{63239231-325A-BD93-FFDF-C52617EC3512}"/>
              </a:ext>
            </a:extLst>
          </p:cNvPr>
          <p:cNvPicPr>
            <a:picLocks noChangeAspect="1"/>
          </p:cNvPicPr>
          <p:nvPr/>
        </p:nvPicPr>
        <p:blipFill rotWithShape="1">
          <a:blip r:embed="rId2">
            <a:extLst>
              <a:ext uri="{28A0092B-C50C-407E-A947-70E740481C1C}">
                <a14:useLocalDpi xmlns:a14="http://schemas.microsoft.com/office/drawing/2010/main" val="0"/>
              </a:ext>
            </a:extLst>
          </a:blip>
          <a:srcRect l="29868" t="51254" r="48374" b="20489"/>
          <a:stretch/>
        </p:blipFill>
        <p:spPr>
          <a:xfrm rot="16750190" flipH="1">
            <a:off x="2184701" y="3063590"/>
            <a:ext cx="1286813" cy="1650663"/>
          </a:xfrm>
          <a:prstGeom prst="rect">
            <a:avLst/>
          </a:prstGeom>
        </p:spPr>
      </p:pic>
      <p:sp>
        <p:nvSpPr>
          <p:cNvPr id="19" name="TextBox 18">
            <a:extLst>
              <a:ext uri="{FF2B5EF4-FFF2-40B4-BE49-F238E27FC236}">
                <a16:creationId xmlns:a16="http://schemas.microsoft.com/office/drawing/2014/main" id="{4652826A-ADE3-76E5-E046-FB14929B095C}"/>
              </a:ext>
            </a:extLst>
          </p:cNvPr>
          <p:cNvSpPr txBox="1"/>
          <p:nvPr/>
        </p:nvSpPr>
        <p:spPr>
          <a:xfrm>
            <a:off x="799693" y="3905550"/>
            <a:ext cx="2041661" cy="1015663"/>
          </a:xfrm>
          <a:prstGeom prst="rect">
            <a:avLst/>
          </a:prstGeom>
          <a:noFill/>
        </p:spPr>
        <p:txBody>
          <a:bodyPr wrap="square" rtlCol="0">
            <a:spAutoFit/>
          </a:bodyPr>
          <a:lstStyle/>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THE 12” BOWLS ARE</a:t>
            </a:r>
          </a:p>
          <a:p>
            <a:r>
              <a:rPr lang="en-GB" sz="1200" b="1">
                <a:solidFill>
                  <a:schemeClr val="tx2"/>
                </a:solidFill>
                <a:latin typeface="Menlo" panose="020B0609030804020204" pitchFamily="49" charset="0"/>
                <a:ea typeface="Menlo" panose="020B0609030804020204" pitchFamily="49" charset="0"/>
                <a:cs typeface="Menlo" panose="020B0609030804020204" pitchFamily="49" charset="0"/>
              </a:rPr>
              <a:t>PACKED 15 TO A 33 x 33 x 33 CM CARDBOARD BOX WITH NO ADDITIONAL PACKAGING</a:t>
            </a:r>
          </a:p>
        </p:txBody>
      </p:sp>
      <p:sp>
        <p:nvSpPr>
          <p:cNvPr id="22" name="TextBox 21">
            <a:extLst>
              <a:ext uri="{FF2B5EF4-FFF2-40B4-BE49-F238E27FC236}">
                <a16:creationId xmlns:a16="http://schemas.microsoft.com/office/drawing/2014/main" id="{6DFFCC64-5F4C-36B4-3F9A-2325AB6B9B1A}"/>
              </a:ext>
            </a:extLst>
          </p:cNvPr>
          <p:cNvSpPr txBox="1"/>
          <p:nvPr/>
        </p:nvSpPr>
        <p:spPr>
          <a:xfrm>
            <a:off x="858180" y="5430125"/>
            <a:ext cx="1266263" cy="646331"/>
          </a:xfrm>
          <a:prstGeom prst="rect">
            <a:avLst/>
          </a:prstGeom>
          <a:noFill/>
        </p:spPr>
        <p:txBody>
          <a:bodyPr wrap="square" lIns="91440" tIns="45720" rIns="91440" bIns="45720" rtlCol="0" anchor="t">
            <a:spAutoFit/>
          </a:bodyPr>
          <a:lstStyle/>
          <a:p>
            <a:r>
              <a:rPr lang="en-GB" b="1">
                <a:solidFill>
                  <a:schemeClr val="tx2">
                    <a:lumMod val="50000"/>
                  </a:schemeClr>
                </a:solidFill>
                <a:latin typeface="Menlo"/>
                <a:ea typeface="Menlo" panose="020B0609030804020204" pitchFamily="49" charset="0"/>
                <a:cs typeface="Menlo" panose="020B0609030804020204" pitchFamily="49" charset="0"/>
              </a:rPr>
              <a:t>= </a:t>
            </a:r>
            <a:r>
              <a:rPr lang="en-GB" b="1">
                <a:solidFill>
                  <a:srgbClr val="BD582C"/>
                </a:solidFill>
                <a:latin typeface="Menlo"/>
                <a:ea typeface="Menlo" panose="020B0609030804020204" pitchFamily="49" charset="0"/>
                <a:cs typeface="Menlo" panose="020B0609030804020204" pitchFamily="49" charset="0"/>
              </a:rPr>
              <a:t>4.573 KG/CO2e</a:t>
            </a:r>
          </a:p>
        </p:txBody>
      </p:sp>
      <p:sp>
        <p:nvSpPr>
          <p:cNvPr id="23" name="Cloud 22">
            <a:extLst>
              <a:ext uri="{FF2B5EF4-FFF2-40B4-BE49-F238E27FC236}">
                <a16:creationId xmlns:a16="http://schemas.microsoft.com/office/drawing/2014/main" id="{DB98CFF3-B154-023A-1B80-3D31FFCB4CE4}"/>
              </a:ext>
            </a:extLst>
          </p:cNvPr>
          <p:cNvSpPr/>
          <p:nvPr/>
        </p:nvSpPr>
        <p:spPr>
          <a:xfrm>
            <a:off x="379719" y="5288710"/>
            <a:ext cx="2175773" cy="929163"/>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58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OUR RESULTS...</a:t>
            </a:r>
          </a:p>
        </p:txBody>
      </p:sp>
      <p:grpSp>
        <p:nvGrpSpPr>
          <p:cNvPr id="4" name="Group 3">
            <a:extLst>
              <a:ext uri="{FF2B5EF4-FFF2-40B4-BE49-F238E27FC236}">
                <a16:creationId xmlns:a16="http://schemas.microsoft.com/office/drawing/2014/main" id="{6DC5B5A1-E0A9-647E-469A-E30BF0D3F920}"/>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2C234D7C-9FD6-28B9-632D-A0B6A467EF99}"/>
                </a:ext>
              </a:extLst>
            </p:cNvPr>
            <p:cNvPicPr>
              <a:picLocks noChangeAspect="1"/>
            </p:cNvPicPr>
            <p:nvPr/>
          </p:nvPicPr>
          <p:blipFill>
            <a:blip r:embed="rId2"/>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925394DC-0ED3-3884-E0B0-E8209BFF3A8E}"/>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475C534-D57F-BD0C-7643-C4B83E739B87}"/>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83E9435B-5F70-A529-2D29-034E4A9694E4}"/>
                    </a:ext>
                  </a:extLst>
                </p:cNvPr>
                <p:cNvPicPr>
                  <a:picLocks noChangeAspect="1"/>
                </p:cNvPicPr>
                <p:nvPr/>
              </p:nvPicPr>
              <p:blipFill rotWithShape="1">
                <a:blip r:embed="rId3"/>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A943B547-DB81-1E6C-5567-883F6BFFA1EE}"/>
                    </a:ext>
                  </a:extLst>
                </p:cNvPr>
                <p:cNvPicPr>
                  <a:picLocks noChangeAspect="1"/>
                </p:cNvPicPr>
                <p:nvPr/>
              </p:nvPicPr>
              <p:blipFill rotWithShape="1">
                <a:blip r:embed="rId3"/>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18ECDA72-DEC6-3905-42B0-DDE6D9C3FC25}"/>
                    </a:ext>
                  </a:extLst>
                </p:cNvPr>
                <p:cNvPicPr>
                  <a:picLocks noChangeAspect="1"/>
                </p:cNvPicPr>
                <p:nvPr/>
              </p:nvPicPr>
              <p:blipFill rotWithShape="1">
                <a:blip r:embed="rId3">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6C6CBF88-0CE9-839D-C64E-FEBDF48B0479}"/>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2EC16A3A-B01C-2CB8-ECFB-365359727B4F}"/>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C61CC55-E38F-BDE3-4D12-A74C68317443}"/>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
        <p:nvSpPr>
          <p:cNvPr id="16" name="Cloud 15">
            <a:extLst>
              <a:ext uri="{FF2B5EF4-FFF2-40B4-BE49-F238E27FC236}">
                <a16:creationId xmlns:a16="http://schemas.microsoft.com/office/drawing/2014/main" id="{5D1C710C-9858-EAB7-C0BF-7B16BAC06B82}"/>
              </a:ext>
            </a:extLst>
          </p:cNvPr>
          <p:cNvSpPr/>
          <p:nvPr/>
        </p:nvSpPr>
        <p:spPr>
          <a:xfrm>
            <a:off x="5038593" y="5057208"/>
            <a:ext cx="2175773" cy="929163"/>
          </a:xfrm>
          <a:prstGeom prst="cloud">
            <a:avLst/>
          </a:prstGeom>
          <a:noFill/>
          <a:ln>
            <a:solidFill>
              <a:srgbClr val="BD58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ACF2FEA-ED11-3A75-68B9-6BCE9E38A6FC}"/>
              </a:ext>
            </a:extLst>
          </p:cNvPr>
          <p:cNvSpPr txBox="1"/>
          <p:nvPr/>
        </p:nvSpPr>
        <p:spPr>
          <a:xfrm>
            <a:off x="5261469" y="5198623"/>
            <a:ext cx="1730019" cy="646331"/>
          </a:xfrm>
          <a:prstGeom prst="rect">
            <a:avLst/>
          </a:prstGeom>
          <a:noFill/>
          <a:ln>
            <a:noFill/>
          </a:ln>
        </p:spPr>
        <p:txBody>
          <a:bodyPr wrap="square" lIns="91440" tIns="45720" rIns="91440" bIns="45720" rtlCol="0" anchor="t">
            <a:spAutoFit/>
          </a:bodyPr>
          <a:lstStyle/>
          <a:p>
            <a:pPr algn="ctr"/>
            <a:r>
              <a:rPr lang="en-GB" b="1">
                <a:solidFill>
                  <a:schemeClr val="tx2"/>
                </a:solidFill>
                <a:latin typeface="Menlo"/>
                <a:ea typeface="Menlo" panose="020B0609030804020204" pitchFamily="49" charset="0"/>
                <a:cs typeface="Menlo" panose="020B0609030804020204" pitchFamily="49" charset="0"/>
              </a:rPr>
              <a:t>= 5.17-10.8 KG/CO2e</a:t>
            </a:r>
          </a:p>
        </p:txBody>
      </p:sp>
      <p:pic>
        <p:nvPicPr>
          <p:cNvPr id="24" name="Picture 23">
            <a:extLst>
              <a:ext uri="{FF2B5EF4-FFF2-40B4-BE49-F238E27FC236}">
                <a16:creationId xmlns:a16="http://schemas.microsoft.com/office/drawing/2014/main" id="{5C34E44C-961F-2631-6569-E9CA5FEBB555}"/>
              </a:ext>
            </a:extLst>
          </p:cNvPr>
          <p:cNvPicPr>
            <a:picLocks noChangeAspect="1"/>
          </p:cNvPicPr>
          <p:nvPr/>
        </p:nvPicPr>
        <p:blipFill rotWithShape="1">
          <a:blip r:embed="rId4"/>
          <a:srcRect t="9697"/>
          <a:stretch/>
        </p:blipFill>
        <p:spPr>
          <a:xfrm>
            <a:off x="235219" y="2204385"/>
            <a:ext cx="5503851" cy="2751223"/>
          </a:xfrm>
          <a:prstGeom prst="rect">
            <a:avLst/>
          </a:prstGeom>
        </p:spPr>
      </p:pic>
      <p:sp>
        <p:nvSpPr>
          <p:cNvPr id="3" name="TextBox 2">
            <a:extLst>
              <a:ext uri="{FF2B5EF4-FFF2-40B4-BE49-F238E27FC236}">
                <a16:creationId xmlns:a16="http://schemas.microsoft.com/office/drawing/2014/main" id="{77995FB1-DDDC-925A-9390-05B00BCC5479}"/>
              </a:ext>
            </a:extLst>
          </p:cNvPr>
          <p:cNvSpPr txBox="1"/>
          <p:nvPr/>
        </p:nvSpPr>
        <p:spPr>
          <a:xfrm>
            <a:off x="5869324" y="3152001"/>
            <a:ext cx="453349" cy="553998"/>
          </a:xfrm>
          <a:prstGeom prst="rect">
            <a:avLst/>
          </a:prstGeom>
          <a:noFill/>
        </p:spPr>
        <p:txBody>
          <a:bodyPr wrap="square" lIns="91440" tIns="45720" rIns="91440" bIns="45720" rtlCol="0" anchor="t">
            <a:spAutoFit/>
          </a:bodyPr>
          <a:lstStyle/>
          <a:p>
            <a:r>
              <a:rPr lang="en-GB" sz="3000" b="1">
                <a:solidFill>
                  <a:schemeClr val="tx2">
                    <a:lumMod val="50000"/>
                  </a:schemeClr>
                </a:solidFill>
                <a:latin typeface="Menlo"/>
                <a:ea typeface="Menlo" panose="020B0609030804020204" pitchFamily="49" charset="0"/>
                <a:cs typeface="Menlo" panose="020B0609030804020204" pitchFamily="49" charset="0"/>
              </a:rPr>
              <a:t>+</a:t>
            </a:r>
          </a:p>
        </p:txBody>
      </p:sp>
      <p:pic>
        <p:nvPicPr>
          <p:cNvPr id="32" name="Picture 31" descr="A group of vehicles and a sign&#10;&#10;Description automatically generated">
            <a:extLst>
              <a:ext uri="{FF2B5EF4-FFF2-40B4-BE49-F238E27FC236}">
                <a16:creationId xmlns:a16="http://schemas.microsoft.com/office/drawing/2014/main" id="{5F07991B-9251-3E7E-F12C-8241C4839C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927" y="2204385"/>
            <a:ext cx="5269925" cy="2727139"/>
          </a:xfrm>
          <a:prstGeom prst="rect">
            <a:avLst/>
          </a:prstGeom>
        </p:spPr>
      </p:pic>
    </p:spTree>
    <p:extLst>
      <p:ext uri="{BB962C8B-B14F-4D97-AF65-F5344CB8AC3E}">
        <p14:creationId xmlns:p14="http://schemas.microsoft.com/office/powerpoint/2010/main" val="338279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WHAT ARE WE DOING HERE?</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1097280" y="1990877"/>
            <a:ext cx="10058400" cy="4023360"/>
          </a:xfrm>
        </p:spPr>
        <p:txBody>
          <a:bodyPr vert="horz" lIns="0" tIns="45720" rIns="0" bIns="45720" rtlCol="0" anchor="t">
            <a:normAutofit/>
          </a:bodyPr>
          <a:lstStyle/>
          <a:p>
            <a:pPr marL="0" indent="0">
              <a:buNone/>
            </a:pPr>
            <a:r>
              <a:rPr lang="en-GB" sz="2800" b="1">
                <a:solidFill>
                  <a:srgbClr val="996420"/>
                </a:solidFill>
                <a:latin typeface="Menlo"/>
                <a:ea typeface="Menlo" panose="020B0609030804020204" pitchFamily="49" charset="0"/>
                <a:cs typeface="Menlo" panose="020B0609030804020204" pitchFamily="49" charset="0"/>
              </a:rPr>
              <a:t>WE WERE TASKED TO CALCULATE THE CARBON FOOTPRINT OF ONE OF THEIR MOST POPULAR PRODUCTS: 12" MEDIUM WOVEN BOWL.</a:t>
            </a:r>
          </a:p>
          <a:p>
            <a:pPr marL="0" indent="0">
              <a:buNone/>
            </a:pPr>
            <a:r>
              <a:rPr lang="en-GB" sz="2800" b="1">
                <a:solidFill>
                  <a:srgbClr val="996420"/>
                </a:solidFill>
                <a:latin typeface="Menlo"/>
                <a:ea typeface="Menlo" panose="020B0609030804020204" pitchFamily="49" charset="0"/>
                <a:cs typeface="Menlo" panose="020B0609030804020204" pitchFamily="49" charset="0"/>
              </a:rPr>
              <a:t>THE FOOTPRINT CALCULATED WILL BE COMPARED TO THE FUEL-EFFICIENT STOVES AND WATER FILTER IMPACT PROJECTS TO ENSURE A POSITIVE CONTRIBUTION TO THE ENVIRONMENT.</a:t>
            </a:r>
          </a:p>
          <a:p>
            <a:pPr>
              <a:buFont typeface="Arial" panose="020F0502020204030204" pitchFamily="34" charset="0"/>
              <a:buChar char="•"/>
            </a:pPr>
            <a:endParaRPr lang="en-GB">
              <a:solidFill>
                <a:srgbClr val="404040"/>
              </a:solidFill>
              <a:latin typeface="Calibri" panose="020F0502020204030204"/>
              <a:ea typeface="Calibri" panose="020F0502020204030204"/>
              <a:cs typeface="Calibri" panose="020F0502020204030204"/>
            </a:endParaRPr>
          </a:p>
          <a:p>
            <a:pPr>
              <a:buFont typeface="Arial" panose="020F0502020204030204" pitchFamily="34" charset="0"/>
              <a:buChar char="•"/>
            </a:pPr>
            <a:endParaRPr lang="en-GB" b="1">
              <a:latin typeface="Menlo" panose="020B0609030804020204" pitchFamily="49" charset="0"/>
              <a:ea typeface="Calibri" panose="020F0502020204030204"/>
              <a:cs typeface="Calibri" panose="020F0502020204030204"/>
            </a:endParaRPr>
          </a:p>
        </p:txBody>
      </p:sp>
      <p:grpSp>
        <p:nvGrpSpPr>
          <p:cNvPr id="4" name="Group 3">
            <a:extLst>
              <a:ext uri="{FF2B5EF4-FFF2-40B4-BE49-F238E27FC236}">
                <a16:creationId xmlns:a16="http://schemas.microsoft.com/office/drawing/2014/main" id="{0837FE91-CBFF-2E88-6B52-9FC59A69572E}"/>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A1603754-76FB-B2D4-D909-78325CFF6F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D3E409FA-5A4E-293D-6469-73E5A3C89790}"/>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BF5F7962-B0C0-8A37-E1C8-F111FB1A591F}"/>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FF0C7A8D-10EE-5032-E708-1773B5909F51}"/>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0CC31DC0-CFFF-3CE4-50CD-DF9BADCD3849}"/>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700185F0-F443-31C9-349F-68C0345B5892}"/>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48E8D67E-9EF1-DA51-D85A-0C493DCFF155}"/>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81803A37-B532-73C0-3D2A-7F374E5E9DEB}"/>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248E0181-48AF-563A-D0BC-EC0F3EB5B240}"/>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3341725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310393" y="286603"/>
            <a:ext cx="11585195" cy="1450757"/>
          </a:xfrm>
        </p:spPr>
        <p:txBody>
          <a:bodyPr>
            <a:normAutofit/>
          </a:bodyPr>
          <a:lstStyle/>
          <a:p>
            <a:pPr algn="ctr"/>
            <a:r>
              <a:rPr lang="en-GB" sz="3500" b="1">
                <a:solidFill>
                  <a:srgbClr val="5E3F11"/>
                </a:solidFill>
                <a:latin typeface="Menlo" panose="020B0609030804020204" pitchFamily="49" charset="0"/>
                <a:ea typeface="Menlo" panose="020B0609030804020204" pitchFamily="49" charset="0"/>
                <a:cs typeface="Menlo" panose="020B0609030804020204" pitchFamily="49" charset="0"/>
              </a:rPr>
              <a:t>CARBON BREAKDOWN OF THE FUEL-EFFICIENT STOVE</a:t>
            </a:r>
          </a:p>
        </p:txBody>
      </p:sp>
      <p:grpSp>
        <p:nvGrpSpPr>
          <p:cNvPr id="4" name="Group 3">
            <a:extLst>
              <a:ext uri="{FF2B5EF4-FFF2-40B4-BE49-F238E27FC236}">
                <a16:creationId xmlns:a16="http://schemas.microsoft.com/office/drawing/2014/main" id="{5D37DC1D-0EE8-CB57-4B6B-3FBE4E4B983E}"/>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CC65A93C-F55C-BE4D-B832-EA77999B19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3462D866-BF6F-70BD-311F-F8803DB5BC27}"/>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78A570B7-1C10-3761-6048-F76F7EC6D85F}"/>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A07A67DC-6CD1-5A79-6171-EF1A6D18899B}"/>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EDD3CF1E-87D1-94C0-859A-958A45E467B8}"/>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D2A39B2F-6FA6-8EC2-1220-671BBB9E6A99}"/>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5023E5FC-F12E-C563-544F-DF1B6FF0FD12}"/>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D8DE5206-B9DE-26B9-429C-74F4B5A95DFE}"/>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0F106588-23FA-9CBD-725E-95AE0A1C9947}"/>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5" name="Picture 14">
            <a:extLst>
              <a:ext uri="{FF2B5EF4-FFF2-40B4-BE49-F238E27FC236}">
                <a16:creationId xmlns:a16="http://schemas.microsoft.com/office/drawing/2014/main" id="{1CC638E1-5154-4113-41D5-8FBB9AFA8EF5}"/>
              </a:ext>
            </a:extLst>
          </p:cNvPr>
          <p:cNvPicPr>
            <a:picLocks noChangeAspect="1"/>
          </p:cNvPicPr>
          <p:nvPr/>
        </p:nvPicPr>
        <p:blipFill>
          <a:blip r:embed="rId5"/>
          <a:stretch>
            <a:fillRect/>
          </a:stretch>
        </p:blipFill>
        <p:spPr>
          <a:xfrm>
            <a:off x="9486287" y="1792616"/>
            <a:ext cx="1713675" cy="3039169"/>
          </a:xfrm>
          <a:prstGeom prst="rect">
            <a:avLst/>
          </a:prstGeom>
        </p:spPr>
      </p:pic>
      <p:graphicFrame>
        <p:nvGraphicFramePr>
          <p:cNvPr id="14" name="Table 13">
            <a:extLst>
              <a:ext uri="{FF2B5EF4-FFF2-40B4-BE49-F238E27FC236}">
                <a16:creationId xmlns:a16="http://schemas.microsoft.com/office/drawing/2014/main" id="{31CBC3A1-E0FD-AD77-6F34-58BC554434AE}"/>
              </a:ext>
            </a:extLst>
          </p:cNvPr>
          <p:cNvGraphicFramePr>
            <a:graphicFrameLocks noGrp="1"/>
          </p:cNvGraphicFramePr>
          <p:nvPr>
            <p:extLst>
              <p:ext uri="{D42A27DB-BD31-4B8C-83A1-F6EECF244321}">
                <p14:modId xmlns:p14="http://schemas.microsoft.com/office/powerpoint/2010/main" val="3627001192"/>
              </p:ext>
            </p:extLst>
          </p:nvPr>
        </p:nvGraphicFramePr>
        <p:xfrm>
          <a:off x="992038" y="1955320"/>
          <a:ext cx="7745106" cy="3977683"/>
        </p:xfrm>
        <a:graphic>
          <a:graphicData uri="http://schemas.openxmlformats.org/drawingml/2006/table">
            <a:tbl>
              <a:tblPr firstRow="1" bandRow="1">
                <a:tableStyleId>{5C22544A-7EE6-4342-B048-85BDC9FD1C3A}</a:tableStyleId>
              </a:tblPr>
              <a:tblGrid>
                <a:gridCol w="2581702">
                  <a:extLst>
                    <a:ext uri="{9D8B030D-6E8A-4147-A177-3AD203B41FA5}">
                      <a16:colId xmlns:a16="http://schemas.microsoft.com/office/drawing/2014/main" val="2459264761"/>
                    </a:ext>
                  </a:extLst>
                </a:gridCol>
                <a:gridCol w="2581702">
                  <a:extLst>
                    <a:ext uri="{9D8B030D-6E8A-4147-A177-3AD203B41FA5}">
                      <a16:colId xmlns:a16="http://schemas.microsoft.com/office/drawing/2014/main" val="1006736295"/>
                    </a:ext>
                  </a:extLst>
                </a:gridCol>
                <a:gridCol w="2581702">
                  <a:extLst>
                    <a:ext uri="{9D8B030D-6E8A-4147-A177-3AD203B41FA5}">
                      <a16:colId xmlns:a16="http://schemas.microsoft.com/office/drawing/2014/main" val="3911417168"/>
                    </a:ext>
                  </a:extLst>
                </a:gridCol>
              </a:tblGrid>
              <a:tr h="955339">
                <a:tc>
                  <a:txBody>
                    <a:bodyPr/>
                    <a:lstStyle/>
                    <a:p>
                      <a:endParaRPr lang="en-US"/>
                    </a:p>
                  </a:txBody>
                  <a:tcPr>
                    <a:solidFill>
                      <a:srgbClr val="2E5F99"/>
                    </a:solidFill>
                  </a:tcPr>
                </a:tc>
                <a:tc>
                  <a:txBody>
                    <a:bodyPr/>
                    <a:lstStyle/>
                    <a:p>
                      <a:pPr algn="ctr"/>
                      <a:r>
                        <a:rPr lang="en-US" sz="2400">
                          <a:latin typeface="Menlo"/>
                        </a:rPr>
                        <a:t>TRADITIONAL STOVE</a:t>
                      </a:r>
                    </a:p>
                  </a:txBody>
                  <a:tcPr anchor="ctr">
                    <a:solidFill>
                      <a:srgbClr val="2E5F99"/>
                    </a:solidFill>
                  </a:tcPr>
                </a:tc>
                <a:tc>
                  <a:txBody>
                    <a:bodyPr/>
                    <a:lstStyle/>
                    <a:p>
                      <a:pPr algn="ctr"/>
                      <a:r>
                        <a:rPr lang="en-US" sz="2400">
                          <a:latin typeface="Menlo"/>
                        </a:rPr>
                        <a:t>AZIZI LIFE STOVES</a:t>
                      </a:r>
                    </a:p>
                  </a:txBody>
                  <a:tcPr anchor="ctr">
                    <a:solidFill>
                      <a:srgbClr val="2E5F99"/>
                    </a:solidFill>
                  </a:tcPr>
                </a:tc>
                <a:extLst>
                  <a:ext uri="{0D108BD9-81ED-4DB2-BD59-A6C34878D82A}">
                    <a16:rowId xmlns:a16="http://schemas.microsoft.com/office/drawing/2014/main" val="3739868148"/>
                  </a:ext>
                </a:extLst>
              </a:tr>
              <a:tr h="1007448">
                <a:tc>
                  <a:txBody>
                    <a:bodyPr/>
                    <a:lstStyle/>
                    <a:p>
                      <a:pPr algn="ctr"/>
                      <a:r>
                        <a:rPr lang="en-US" b="1">
                          <a:solidFill>
                            <a:schemeClr val="bg1"/>
                          </a:solidFill>
                          <a:latin typeface="Menlo"/>
                        </a:rPr>
                        <a:t>AVERAGE TIME TAKEN</a:t>
                      </a:r>
                    </a:p>
                  </a:txBody>
                  <a:tcPr anchor="ctr">
                    <a:solidFill>
                      <a:srgbClr val="ADC8DD"/>
                    </a:solidFill>
                  </a:tcPr>
                </a:tc>
                <a:tc>
                  <a:txBody>
                    <a:bodyPr/>
                    <a:lstStyle/>
                    <a:p>
                      <a:pPr lvl="0" algn="ctr">
                        <a:buNone/>
                      </a:pPr>
                      <a:r>
                        <a:rPr lang="en-US" sz="1800" b="1" i="0" u="none" strike="noStrike" noProof="0">
                          <a:solidFill>
                            <a:schemeClr val="bg1"/>
                          </a:solidFill>
                          <a:latin typeface="Menlo"/>
                        </a:rPr>
                        <a:t>3.91 HOURS</a:t>
                      </a:r>
                      <a:endParaRPr lang="en-US"/>
                    </a:p>
                  </a:txBody>
                  <a:tcPr anchor="ctr">
                    <a:solidFill>
                      <a:srgbClr val="ADC8DD"/>
                    </a:solidFill>
                  </a:tcPr>
                </a:tc>
                <a:tc>
                  <a:txBody>
                    <a:bodyPr/>
                    <a:lstStyle/>
                    <a:p>
                      <a:pPr lvl="0" algn="ctr">
                        <a:buNone/>
                      </a:pPr>
                      <a:r>
                        <a:rPr lang="en-US" sz="1800" b="1" i="0" u="none" strike="noStrike" noProof="0">
                          <a:solidFill>
                            <a:schemeClr val="bg1"/>
                          </a:solidFill>
                          <a:latin typeface="Menlo"/>
                        </a:rPr>
                        <a:t>2.81 HOURS</a:t>
                      </a:r>
                      <a:endParaRPr lang="en-US"/>
                    </a:p>
                  </a:txBody>
                  <a:tcPr anchor="ctr">
                    <a:solidFill>
                      <a:srgbClr val="ADC8DD"/>
                    </a:solidFill>
                  </a:tcPr>
                </a:tc>
                <a:extLst>
                  <a:ext uri="{0D108BD9-81ED-4DB2-BD59-A6C34878D82A}">
                    <a16:rowId xmlns:a16="http://schemas.microsoft.com/office/drawing/2014/main" val="878269581"/>
                  </a:ext>
                </a:extLst>
              </a:tr>
              <a:tr h="1007448">
                <a:tc>
                  <a:txBody>
                    <a:bodyPr/>
                    <a:lstStyle/>
                    <a:p>
                      <a:pPr algn="ctr"/>
                      <a:r>
                        <a:rPr lang="en-US" b="1">
                          <a:solidFill>
                            <a:schemeClr val="bg1"/>
                          </a:solidFill>
                          <a:latin typeface="Menlo"/>
                        </a:rPr>
                        <a:t>AMOUNT OF FUEL USED PER DAY</a:t>
                      </a:r>
                    </a:p>
                  </a:txBody>
                  <a:tcPr anchor="ctr">
                    <a:solidFill>
                      <a:schemeClr val="bg2"/>
                    </a:solidFill>
                  </a:tcPr>
                </a:tc>
                <a:tc>
                  <a:txBody>
                    <a:bodyPr/>
                    <a:lstStyle/>
                    <a:p>
                      <a:pPr lvl="0" algn="ctr">
                        <a:buNone/>
                      </a:pPr>
                      <a:r>
                        <a:rPr lang="en-US" sz="1800" b="1" i="0" u="none" strike="noStrike" noProof="0">
                          <a:solidFill>
                            <a:schemeClr val="bg1"/>
                          </a:solidFill>
                          <a:latin typeface="Menlo"/>
                        </a:rPr>
                        <a:t>10.5 KG</a:t>
                      </a:r>
                      <a:endParaRPr lang="en-US"/>
                    </a:p>
                  </a:txBody>
                  <a:tcPr anchor="ctr">
                    <a:solidFill>
                      <a:schemeClr val="bg2"/>
                    </a:solidFill>
                  </a:tcPr>
                </a:tc>
                <a:tc>
                  <a:txBody>
                    <a:bodyPr/>
                    <a:lstStyle/>
                    <a:p>
                      <a:pPr lvl="0" algn="ctr">
                        <a:buNone/>
                      </a:pPr>
                      <a:r>
                        <a:rPr lang="en-US" sz="1800" b="1" i="0" u="none" strike="noStrike" noProof="0">
                          <a:solidFill>
                            <a:schemeClr val="bg1"/>
                          </a:solidFill>
                          <a:latin typeface="Menlo"/>
                        </a:rPr>
                        <a:t>5.25 KG</a:t>
                      </a:r>
                      <a:endParaRPr lang="en-US"/>
                    </a:p>
                  </a:txBody>
                  <a:tcPr anchor="ctr">
                    <a:solidFill>
                      <a:schemeClr val="bg2"/>
                    </a:solidFill>
                  </a:tcPr>
                </a:tc>
                <a:extLst>
                  <a:ext uri="{0D108BD9-81ED-4DB2-BD59-A6C34878D82A}">
                    <a16:rowId xmlns:a16="http://schemas.microsoft.com/office/drawing/2014/main" val="1567654821"/>
                  </a:ext>
                </a:extLst>
              </a:tr>
              <a:tr h="1007448">
                <a:tc>
                  <a:txBody>
                    <a:bodyPr/>
                    <a:lstStyle/>
                    <a:p>
                      <a:pPr algn="ctr"/>
                      <a:r>
                        <a:rPr lang="en-US" b="1">
                          <a:solidFill>
                            <a:schemeClr val="bg1"/>
                          </a:solidFill>
                          <a:latin typeface="Menlo"/>
                        </a:rPr>
                        <a:t>DAILY CO2e EMISSIONS</a:t>
                      </a:r>
                    </a:p>
                  </a:txBody>
                  <a:tcPr anchor="ctr">
                    <a:solidFill>
                      <a:srgbClr val="ADC8DD"/>
                    </a:solidFill>
                  </a:tcPr>
                </a:tc>
                <a:tc>
                  <a:txBody>
                    <a:bodyPr/>
                    <a:lstStyle/>
                    <a:p>
                      <a:pPr lvl="0" algn="ctr">
                        <a:buNone/>
                      </a:pPr>
                      <a:r>
                        <a:rPr lang="en-US" sz="1800" b="1" i="0" u="none" strike="noStrike" noProof="0">
                          <a:solidFill>
                            <a:schemeClr val="bg1"/>
                          </a:solidFill>
                          <a:latin typeface="Menlo"/>
                        </a:rPr>
                        <a:t>18.06 KG/DAY</a:t>
                      </a:r>
                      <a:endParaRPr lang="en-US"/>
                    </a:p>
                  </a:txBody>
                  <a:tcPr anchor="ctr">
                    <a:solidFill>
                      <a:schemeClr val="bg2">
                        <a:lumMod val="90000"/>
                      </a:schemeClr>
                    </a:solidFill>
                  </a:tcPr>
                </a:tc>
                <a:tc>
                  <a:txBody>
                    <a:bodyPr/>
                    <a:lstStyle/>
                    <a:p>
                      <a:pPr lvl="0" algn="ctr">
                        <a:buNone/>
                      </a:pPr>
                      <a:r>
                        <a:rPr lang="en-US" sz="1800" b="1" i="0" u="none" strike="noStrike" kern="1200" noProof="0">
                          <a:solidFill>
                            <a:schemeClr val="bg1"/>
                          </a:solidFill>
                          <a:latin typeface="Menlo"/>
                          <a:ea typeface="+mn-ea"/>
                          <a:cs typeface="+mn-cs"/>
                        </a:rPr>
                        <a:t>9.03 KG/DAY</a:t>
                      </a:r>
                      <a:endParaRPr lang="en-US" sz="1800" b="1" i="0" u="none" strike="noStrike" kern="1200">
                        <a:solidFill>
                          <a:schemeClr val="bg1"/>
                        </a:solidFill>
                        <a:latin typeface="Menlo"/>
                        <a:ea typeface="+mn-ea"/>
                        <a:cs typeface="+mn-cs"/>
                      </a:endParaRPr>
                    </a:p>
                  </a:txBody>
                  <a:tcPr anchor="ctr">
                    <a:solidFill>
                      <a:schemeClr val="bg2">
                        <a:lumMod val="90000"/>
                      </a:schemeClr>
                    </a:solidFill>
                  </a:tcPr>
                </a:tc>
                <a:extLst>
                  <a:ext uri="{0D108BD9-81ED-4DB2-BD59-A6C34878D82A}">
                    <a16:rowId xmlns:a16="http://schemas.microsoft.com/office/drawing/2014/main" val="268682449"/>
                  </a:ext>
                </a:extLst>
              </a:tr>
            </a:tbl>
          </a:graphicData>
        </a:graphic>
      </p:graphicFrame>
      <p:sp>
        <p:nvSpPr>
          <p:cNvPr id="17" name="Cloud 16">
            <a:extLst>
              <a:ext uri="{FF2B5EF4-FFF2-40B4-BE49-F238E27FC236}">
                <a16:creationId xmlns:a16="http://schemas.microsoft.com/office/drawing/2014/main" id="{507E00D8-C270-E8FE-5B41-4FC833D62F89}"/>
              </a:ext>
            </a:extLst>
          </p:cNvPr>
          <p:cNvSpPr/>
          <p:nvPr/>
        </p:nvSpPr>
        <p:spPr>
          <a:xfrm>
            <a:off x="9613783" y="5003841"/>
            <a:ext cx="2046914" cy="1229180"/>
          </a:xfrm>
          <a:prstGeom prst="cloud">
            <a:avLst/>
          </a:prstGeom>
          <a:noFill/>
          <a:ln>
            <a:solidFill>
              <a:srgbClr val="97B2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9CF61A2-CD4E-B7E7-A101-7F5431EBCD8F}"/>
              </a:ext>
            </a:extLst>
          </p:cNvPr>
          <p:cNvSpPr txBox="1"/>
          <p:nvPr/>
        </p:nvSpPr>
        <p:spPr>
          <a:xfrm>
            <a:off x="9613783" y="5156766"/>
            <a:ext cx="2046914" cy="923330"/>
          </a:xfrm>
          <a:prstGeom prst="rect">
            <a:avLst/>
          </a:prstGeom>
          <a:noFill/>
          <a:ln>
            <a:noFill/>
          </a:ln>
        </p:spPr>
        <p:txBody>
          <a:bodyPr wrap="square" lIns="91440" tIns="45720" rIns="91440" bIns="45720" rtlCol="0" anchor="t">
            <a:spAutoFit/>
          </a:bodyPr>
          <a:lstStyle/>
          <a:p>
            <a:pPr algn="ctr"/>
            <a:r>
              <a:rPr lang="en-GB" b="1">
                <a:solidFill>
                  <a:srgbClr val="2E5F99"/>
                </a:solidFill>
                <a:latin typeface="Menlo"/>
                <a:ea typeface="Menlo" panose="020B0609030804020204" pitchFamily="49" charset="0"/>
                <a:cs typeface="Menlo" panose="020B0609030804020204" pitchFamily="49" charset="0"/>
              </a:rPr>
              <a:t>= 9.03 KG/CO2e SAVED PER DAY</a:t>
            </a:r>
          </a:p>
        </p:txBody>
      </p:sp>
    </p:spTree>
    <p:extLst>
      <p:ext uri="{BB962C8B-B14F-4D97-AF65-F5344CB8AC3E}">
        <p14:creationId xmlns:p14="http://schemas.microsoft.com/office/powerpoint/2010/main" val="212632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normAutofit/>
          </a:bodyPr>
          <a:lstStyle/>
          <a:p>
            <a:pPr algn="ctr"/>
            <a:r>
              <a:rPr lang="en-GB" sz="4700" b="1">
                <a:solidFill>
                  <a:srgbClr val="5E3F11"/>
                </a:solidFill>
                <a:latin typeface="Menlo" panose="020B0609030804020204" pitchFamily="49" charset="0"/>
                <a:ea typeface="Menlo" panose="020B0609030804020204" pitchFamily="49" charset="0"/>
                <a:cs typeface="Menlo" panose="020B0609030804020204" pitchFamily="49" charset="0"/>
              </a:rPr>
              <a:t>INDIVIDUALS WITH(OUT) STOVES</a:t>
            </a:r>
          </a:p>
        </p:txBody>
      </p:sp>
      <p:pic>
        <p:nvPicPr>
          <p:cNvPr id="14" name="Content Placeholder 13" descr="A graph of blue bars with brown text&#10;&#10;Description automatically generated">
            <a:extLst>
              <a:ext uri="{FF2B5EF4-FFF2-40B4-BE49-F238E27FC236}">
                <a16:creationId xmlns:a16="http://schemas.microsoft.com/office/drawing/2014/main" id="{9CFF2826-A537-4672-CD6C-AC6A317875DA}"/>
              </a:ext>
            </a:extLst>
          </p:cNvPr>
          <p:cNvPicPr>
            <a:picLocks noGrp="1" noChangeAspect="1"/>
          </p:cNvPicPr>
          <p:nvPr>
            <p:ph idx="1"/>
          </p:nvPr>
        </p:nvPicPr>
        <p:blipFill>
          <a:blip r:embed="rId2"/>
          <a:stretch>
            <a:fillRect/>
          </a:stretch>
        </p:blipFill>
        <p:spPr>
          <a:xfrm>
            <a:off x="466458" y="1981443"/>
            <a:ext cx="5393376" cy="3945467"/>
          </a:xfrm>
        </p:spPr>
      </p:pic>
      <p:grpSp>
        <p:nvGrpSpPr>
          <p:cNvPr id="4" name="Group 3">
            <a:extLst>
              <a:ext uri="{FF2B5EF4-FFF2-40B4-BE49-F238E27FC236}">
                <a16:creationId xmlns:a16="http://schemas.microsoft.com/office/drawing/2014/main" id="{C9BEED7A-20D0-A6F3-3E5F-ABD2BE0DE558}"/>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3813091C-4938-BF18-7419-D8CB831634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D6D80381-2D47-D7D4-A916-768599474677}"/>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5532C25D-C6BA-673A-46A2-687381E37F30}"/>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70A72B63-78B7-967C-9D63-2DB312E7CC79}"/>
                    </a:ext>
                  </a:extLst>
                </p:cNvPr>
                <p:cNvPicPr>
                  <a:picLocks noChangeAspect="1"/>
                </p:cNvPicPr>
                <p:nvPr/>
              </p:nvPicPr>
              <p:blipFill rotWithShape="1">
                <a:blip r:embed="rId5"/>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A525A2E2-F68C-3A8C-C5D7-586D42BD7242}"/>
                    </a:ext>
                  </a:extLst>
                </p:cNvPr>
                <p:cNvPicPr>
                  <a:picLocks noChangeAspect="1"/>
                </p:cNvPicPr>
                <p:nvPr/>
              </p:nvPicPr>
              <p:blipFill rotWithShape="1">
                <a:blip r:embed="rId5"/>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5B5D4EE7-3A30-CEF4-F4DB-EABF41CF72AA}"/>
                    </a:ext>
                  </a:extLst>
                </p:cNvPr>
                <p:cNvPicPr>
                  <a:picLocks noChangeAspect="1"/>
                </p:cNvPicPr>
                <p:nvPr/>
              </p:nvPicPr>
              <p:blipFill rotWithShape="1">
                <a:blip r:embed="rId5">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3BD3C554-9032-DBCC-FFD6-D965829E0AD7}"/>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305307FF-77DE-DC18-6D7D-8CF10E9051FF}"/>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A62A1BE1-62DA-919C-B959-F90DC6BCDB46}"/>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5" name="Picture 14" descr="A blue pie chart with a number of percentages&#10;&#10;Description automatically generated">
            <a:extLst>
              <a:ext uri="{FF2B5EF4-FFF2-40B4-BE49-F238E27FC236}">
                <a16:creationId xmlns:a16="http://schemas.microsoft.com/office/drawing/2014/main" id="{4ECDA970-A9E3-4EE8-0AD2-0ACF775B823D}"/>
              </a:ext>
            </a:extLst>
          </p:cNvPr>
          <p:cNvPicPr>
            <a:picLocks noChangeAspect="1"/>
          </p:cNvPicPr>
          <p:nvPr/>
        </p:nvPicPr>
        <p:blipFill>
          <a:blip r:embed="rId6"/>
          <a:stretch>
            <a:fillRect/>
          </a:stretch>
        </p:blipFill>
        <p:spPr>
          <a:xfrm>
            <a:off x="6117811" y="2520647"/>
            <a:ext cx="2931805" cy="2844801"/>
          </a:xfrm>
          <a:prstGeom prst="rect">
            <a:avLst/>
          </a:prstGeom>
        </p:spPr>
      </p:pic>
      <p:sp>
        <p:nvSpPr>
          <p:cNvPr id="16" name="Flowchart: Connector 15">
            <a:extLst>
              <a:ext uri="{FF2B5EF4-FFF2-40B4-BE49-F238E27FC236}">
                <a16:creationId xmlns:a16="http://schemas.microsoft.com/office/drawing/2014/main" id="{A33B65F0-6841-1902-E7CD-BA9188166723}"/>
              </a:ext>
            </a:extLst>
          </p:cNvPr>
          <p:cNvSpPr/>
          <p:nvPr/>
        </p:nvSpPr>
        <p:spPr>
          <a:xfrm>
            <a:off x="6310413" y="5727276"/>
            <a:ext cx="272007" cy="287119"/>
          </a:xfrm>
          <a:prstGeom prst="flowChartConnector">
            <a:avLst/>
          </a:prstGeom>
          <a:solidFill>
            <a:srgbClr val="2C8B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4625AD2C-73C5-35A3-AE69-C8533BC9B5DB}"/>
              </a:ext>
            </a:extLst>
          </p:cNvPr>
          <p:cNvSpPr/>
          <p:nvPr/>
        </p:nvSpPr>
        <p:spPr>
          <a:xfrm>
            <a:off x="9152793" y="5727275"/>
            <a:ext cx="272007" cy="287119"/>
          </a:xfrm>
          <a:prstGeom prst="flowChartConnector">
            <a:avLst/>
          </a:prstGeom>
          <a:solidFill>
            <a:srgbClr val="2E5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lue rectangular object with a white background&#10;&#10;Description automatically generated">
            <a:extLst>
              <a:ext uri="{FF2B5EF4-FFF2-40B4-BE49-F238E27FC236}">
                <a16:creationId xmlns:a16="http://schemas.microsoft.com/office/drawing/2014/main" id="{62C49047-E064-4B2A-DEBB-03B132CA9C2E}"/>
              </a:ext>
            </a:extLst>
          </p:cNvPr>
          <p:cNvPicPr>
            <a:picLocks noChangeAspect="1"/>
          </p:cNvPicPr>
          <p:nvPr/>
        </p:nvPicPr>
        <p:blipFill>
          <a:blip r:embed="rId7"/>
          <a:stretch>
            <a:fillRect/>
          </a:stretch>
        </p:blipFill>
        <p:spPr>
          <a:xfrm>
            <a:off x="9282816" y="2166862"/>
            <a:ext cx="2189796" cy="3207658"/>
          </a:xfrm>
          <a:prstGeom prst="rect">
            <a:avLst/>
          </a:prstGeom>
        </p:spPr>
      </p:pic>
      <p:sp>
        <p:nvSpPr>
          <p:cNvPr id="19" name="TextBox 18">
            <a:extLst>
              <a:ext uri="{FF2B5EF4-FFF2-40B4-BE49-F238E27FC236}">
                <a16:creationId xmlns:a16="http://schemas.microsoft.com/office/drawing/2014/main" id="{16772FF5-1204-E777-B69E-EFDC816149A4}"/>
              </a:ext>
            </a:extLst>
          </p:cNvPr>
          <p:cNvSpPr txBox="1"/>
          <p:nvPr/>
        </p:nvSpPr>
        <p:spPr>
          <a:xfrm>
            <a:off x="6648840" y="5733310"/>
            <a:ext cx="18679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44627"/>
                </a:solidFill>
                <a:latin typeface="Menlo"/>
                <a:cs typeface="Calibri"/>
              </a:rPr>
              <a:t>WITH STOVES</a:t>
            </a:r>
            <a:endParaRPr lang="en-US" b="1">
              <a:solidFill>
                <a:srgbClr val="544627"/>
              </a:solidFill>
              <a:latin typeface="Menlo"/>
            </a:endParaRPr>
          </a:p>
        </p:txBody>
      </p:sp>
      <p:sp>
        <p:nvSpPr>
          <p:cNvPr id="20" name="TextBox 19">
            <a:extLst>
              <a:ext uri="{FF2B5EF4-FFF2-40B4-BE49-F238E27FC236}">
                <a16:creationId xmlns:a16="http://schemas.microsoft.com/office/drawing/2014/main" id="{BBAD4506-2658-4D0C-DE26-29F689D109B1}"/>
              </a:ext>
            </a:extLst>
          </p:cNvPr>
          <p:cNvSpPr txBox="1"/>
          <p:nvPr/>
        </p:nvSpPr>
        <p:spPr>
          <a:xfrm>
            <a:off x="9563792" y="5733309"/>
            <a:ext cx="2134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44627"/>
                </a:solidFill>
                <a:latin typeface="Menlo"/>
                <a:cs typeface="Calibri"/>
              </a:rPr>
              <a:t>WITHOUT STOVES</a:t>
            </a:r>
            <a:endParaRPr lang="en-US" b="1">
              <a:solidFill>
                <a:srgbClr val="544627"/>
              </a:solidFill>
              <a:latin typeface="Menlo"/>
            </a:endParaRPr>
          </a:p>
        </p:txBody>
      </p:sp>
    </p:spTree>
    <p:extLst>
      <p:ext uri="{BB962C8B-B14F-4D97-AF65-F5344CB8AC3E}">
        <p14:creationId xmlns:p14="http://schemas.microsoft.com/office/powerpoint/2010/main" val="3472455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normAutofit/>
          </a:bodyPr>
          <a:lstStyle/>
          <a:p>
            <a:pPr algn="ctr"/>
            <a:r>
              <a:rPr lang="en-GB" sz="3600" b="1">
                <a:solidFill>
                  <a:srgbClr val="5E3F11"/>
                </a:solidFill>
                <a:latin typeface="Menlo" panose="020B0609030804020204" pitchFamily="49" charset="0"/>
                <a:ea typeface="Menlo" panose="020B0609030804020204" pitchFamily="49" charset="0"/>
                <a:cs typeface="Menlo" panose="020B0609030804020204" pitchFamily="49" charset="0"/>
              </a:rPr>
              <a:t>THE WATER FILTERS...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4529666" y="1882122"/>
            <a:ext cx="4775200" cy="4384819"/>
          </a:xfrm>
        </p:spPr>
        <p:txBody>
          <a:bodyPr vert="horz" lIns="0" tIns="45720" rIns="0" bIns="45720" rtlCol="0" anchor="t">
            <a:normAutofit/>
          </a:bodyPr>
          <a:lstStyle/>
          <a:p>
            <a:r>
              <a:rPr lang="en-GB" b="1">
                <a:solidFill>
                  <a:srgbClr val="2C8BB9"/>
                </a:solidFill>
                <a:latin typeface="Menlo"/>
                <a:ea typeface="Menlo" panose="020B0609030804020204" pitchFamily="49" charset="0"/>
                <a:cs typeface="Menlo" panose="020B0609030804020204" pitchFamily="49" charset="0"/>
              </a:rPr>
              <a:t>UNFORTUNATELY, THERE WERE ONLY 3 OUT OF 69 INTERVIEWEES THAT HAD WATER FILTERS.</a:t>
            </a:r>
          </a:p>
          <a:p>
            <a:r>
              <a:rPr lang="en-GB" b="1">
                <a:solidFill>
                  <a:srgbClr val="2C8BB9"/>
                </a:solidFill>
                <a:latin typeface="Menlo"/>
                <a:ea typeface="Menlo" panose="020B0609030804020204" pitchFamily="49" charset="0"/>
                <a:cs typeface="Menlo" panose="020B0609030804020204" pitchFamily="49" charset="0"/>
              </a:rPr>
              <a:t>ACCORDING TO PURIFAAYA, THE AVERAGE CO2e SAVED PER DAY PER FILTER IS 9.3KG</a:t>
            </a:r>
          </a:p>
          <a:p>
            <a:r>
              <a:rPr lang="en-GB" b="1">
                <a:solidFill>
                  <a:srgbClr val="2C8BB9"/>
                </a:solidFill>
                <a:latin typeface="Menlo"/>
                <a:ea typeface="Menlo" panose="020B0609030804020204" pitchFamily="49" charset="0"/>
                <a:cs typeface="Menlo" panose="020B0609030804020204" pitchFamily="49" charset="0"/>
              </a:rPr>
              <a:t>HOWEVER, THE INFORMATION FROM THE COMPANY HAS BEEN USING THE SAME NUMBERS SINCE 2016 AND SO WAS CONSIDERED UNRELIABLE.</a:t>
            </a:r>
          </a:p>
          <a:p>
            <a:r>
              <a:rPr lang="en-GB" b="1">
                <a:solidFill>
                  <a:srgbClr val="2C8BB9"/>
                </a:solidFill>
                <a:latin typeface="Menlo"/>
                <a:ea typeface="Menlo" panose="020B0609030804020204" pitchFamily="49" charset="0"/>
                <a:cs typeface="Menlo" panose="020B0609030804020204" pitchFamily="49" charset="0"/>
              </a:rPr>
              <a:t>THEREFORE, WE HAVE DECIDED TO DISREGARD THE CARBON BREAKDOWN OF THE FILTERS.</a:t>
            </a:r>
          </a:p>
        </p:txBody>
      </p:sp>
      <p:grpSp>
        <p:nvGrpSpPr>
          <p:cNvPr id="4" name="Group 3">
            <a:extLst>
              <a:ext uri="{FF2B5EF4-FFF2-40B4-BE49-F238E27FC236}">
                <a16:creationId xmlns:a16="http://schemas.microsoft.com/office/drawing/2014/main" id="{63D6BAA9-0A2A-90C5-7478-7FB42E4A179C}"/>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36058F08-492B-4930-FE52-6E657C6295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BD571E65-72E9-951C-A88F-C179D5606A9E}"/>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253699AE-01C6-C257-D443-5D723E2A8774}"/>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9415061E-F998-A44F-9E04-9E753FC2A27E}"/>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5EB7CC78-2F9B-0A18-C636-3DB2D7E20879}"/>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D0ABD565-ED8D-42DA-666E-9EBD9C9259A8}"/>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F1E6E5E-365E-3C4A-2421-8D82E9601CCE}"/>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D3FA5E29-38A1-2D68-62EF-79F3FC8E6B42}"/>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076DB40C-7324-F8A1-72A3-A24FEC93EB5A}"/>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5" name="Picture 14">
            <a:extLst>
              <a:ext uri="{FF2B5EF4-FFF2-40B4-BE49-F238E27FC236}">
                <a16:creationId xmlns:a16="http://schemas.microsoft.com/office/drawing/2014/main" id="{3F9F3B34-5C19-B3AD-1F19-38232F9DB800}"/>
              </a:ext>
            </a:extLst>
          </p:cNvPr>
          <p:cNvPicPr>
            <a:picLocks noChangeAspect="1"/>
          </p:cNvPicPr>
          <p:nvPr/>
        </p:nvPicPr>
        <p:blipFill rotWithShape="1">
          <a:blip r:embed="rId5"/>
          <a:srcRect l="16718" r="2081"/>
          <a:stretch/>
        </p:blipFill>
        <p:spPr>
          <a:xfrm>
            <a:off x="9465735" y="1845734"/>
            <a:ext cx="2438399" cy="4199440"/>
          </a:xfrm>
          <a:prstGeom prst="rect">
            <a:avLst/>
          </a:prstGeom>
        </p:spPr>
      </p:pic>
      <p:pic>
        <p:nvPicPr>
          <p:cNvPr id="19" name="Picture 18" descr="A blue background with a white sign and a blue water drop&#10;&#10;Description automatically generated with medium confidence">
            <a:extLst>
              <a:ext uri="{FF2B5EF4-FFF2-40B4-BE49-F238E27FC236}">
                <a16:creationId xmlns:a16="http://schemas.microsoft.com/office/drawing/2014/main" id="{1F78E482-06F6-3FBE-B345-BB462C7E99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518" y="1841155"/>
            <a:ext cx="1378549" cy="1378549"/>
          </a:xfrm>
          <a:prstGeom prst="rect">
            <a:avLst/>
          </a:prstGeom>
        </p:spPr>
      </p:pic>
      <p:pic>
        <p:nvPicPr>
          <p:cNvPr id="21" name="Picture 20" descr="A yellow square with white text and a symbol&#10;&#10;Description automatically generated">
            <a:extLst>
              <a:ext uri="{FF2B5EF4-FFF2-40B4-BE49-F238E27FC236}">
                <a16:creationId xmlns:a16="http://schemas.microsoft.com/office/drawing/2014/main" id="{0FC932A1-9A5E-3DB6-9B3A-3B6AA27F46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518" y="3367296"/>
            <a:ext cx="1368511" cy="1378549"/>
          </a:xfrm>
          <a:prstGeom prst="rect">
            <a:avLst/>
          </a:prstGeom>
        </p:spPr>
      </p:pic>
      <p:pic>
        <p:nvPicPr>
          <p:cNvPr id="23" name="Picture 22" descr="A green and white logo with a planet earth in the middle&#10;&#10;Description automatically generated">
            <a:extLst>
              <a:ext uri="{FF2B5EF4-FFF2-40B4-BE49-F238E27FC236}">
                <a16:creationId xmlns:a16="http://schemas.microsoft.com/office/drawing/2014/main" id="{9434D642-90DA-2500-B5B8-0FD3ED81D8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18" y="4918360"/>
            <a:ext cx="1368511" cy="1348581"/>
          </a:xfrm>
          <a:prstGeom prst="rect">
            <a:avLst/>
          </a:prstGeom>
        </p:spPr>
      </p:pic>
      <p:sp>
        <p:nvSpPr>
          <p:cNvPr id="24" name="Content Placeholder 2">
            <a:extLst>
              <a:ext uri="{FF2B5EF4-FFF2-40B4-BE49-F238E27FC236}">
                <a16:creationId xmlns:a16="http://schemas.microsoft.com/office/drawing/2014/main" id="{3A0DCF3C-C74F-B880-1585-272B11A5F37A}"/>
              </a:ext>
            </a:extLst>
          </p:cNvPr>
          <p:cNvSpPr txBox="1">
            <a:spLocks/>
          </p:cNvSpPr>
          <p:nvPr/>
        </p:nvSpPr>
        <p:spPr>
          <a:xfrm>
            <a:off x="1681480" y="1882122"/>
            <a:ext cx="2687318" cy="123910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700" b="1">
                <a:solidFill>
                  <a:srgbClr val="2E5F99"/>
                </a:solidFill>
                <a:latin typeface="Menlo" panose="020B0609030804020204" pitchFamily="49" charset="0"/>
                <a:ea typeface="Menlo" panose="020B0609030804020204" pitchFamily="49" charset="0"/>
                <a:cs typeface="Menlo" panose="020B0609030804020204" pitchFamily="49" charset="0"/>
              </a:rPr>
              <a:t>INCREASING PERCENTAGE OF POPULATION USING SAFELY MANAGED DRINKING WATER SERVICES </a:t>
            </a:r>
          </a:p>
        </p:txBody>
      </p:sp>
      <p:sp>
        <p:nvSpPr>
          <p:cNvPr id="25" name="Content Placeholder 2">
            <a:extLst>
              <a:ext uri="{FF2B5EF4-FFF2-40B4-BE49-F238E27FC236}">
                <a16:creationId xmlns:a16="http://schemas.microsoft.com/office/drawing/2014/main" id="{82540E05-EA6E-DFFA-9738-6F50A8CB1E93}"/>
              </a:ext>
            </a:extLst>
          </p:cNvPr>
          <p:cNvSpPr txBox="1">
            <a:spLocks/>
          </p:cNvSpPr>
          <p:nvPr/>
        </p:nvSpPr>
        <p:spPr>
          <a:xfrm>
            <a:off x="1681479" y="5042821"/>
            <a:ext cx="2755054" cy="1099658"/>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sz="1700" b="1">
                <a:solidFill>
                  <a:srgbClr val="2E5F99"/>
                </a:solidFill>
                <a:latin typeface="Menlo"/>
                <a:ea typeface="Menlo" panose="020B0609030804020204" pitchFamily="49" charset="0"/>
                <a:cs typeface="Menlo" panose="020B0609030804020204" pitchFamily="49" charset="0"/>
              </a:rPr>
              <a:t>EMISSION REDUCTION</a:t>
            </a:r>
          </a:p>
          <a:p>
            <a:pPr marL="0" indent="0">
              <a:buNone/>
            </a:pPr>
            <a:r>
              <a:rPr lang="en-GB" sz="1700" b="1">
                <a:solidFill>
                  <a:srgbClr val="2E5F99"/>
                </a:solidFill>
                <a:latin typeface="Menlo"/>
                <a:ea typeface="Menlo" panose="020B0609030804020204" pitchFamily="49" charset="0"/>
                <a:cs typeface="Menlo" panose="020B0609030804020204" pitchFamily="49" charset="0"/>
              </a:rPr>
              <a:t>2.5 TONS OF CO2 SAVED PER FILTER PER YEAR</a:t>
            </a:r>
          </a:p>
        </p:txBody>
      </p:sp>
      <p:sp>
        <p:nvSpPr>
          <p:cNvPr id="26" name="Content Placeholder 2">
            <a:extLst>
              <a:ext uri="{FF2B5EF4-FFF2-40B4-BE49-F238E27FC236}">
                <a16:creationId xmlns:a16="http://schemas.microsoft.com/office/drawing/2014/main" id="{CEE6137D-2E2E-23F9-17F9-046527D6B73D}"/>
              </a:ext>
            </a:extLst>
          </p:cNvPr>
          <p:cNvSpPr txBox="1">
            <a:spLocks/>
          </p:cNvSpPr>
          <p:nvPr/>
        </p:nvSpPr>
        <p:spPr>
          <a:xfrm>
            <a:off x="1681480" y="3506741"/>
            <a:ext cx="2619588" cy="1099658"/>
          </a:xfrm>
          <a:prstGeom prst="rect">
            <a:avLst/>
          </a:prstGeom>
        </p:spPr>
        <p:txBody>
          <a:bodyPr vert="horz" lIns="0" tIns="45720" rIns="0" bIns="45720" rtlCol="0" anchor="t">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b="1">
                <a:solidFill>
                  <a:srgbClr val="2E5F99"/>
                </a:solidFill>
                <a:latin typeface="Menlo"/>
                <a:ea typeface="Menlo" panose="020B0609030804020204" pitchFamily="49" charset="0"/>
                <a:cs typeface="Menlo" panose="020B0609030804020204" pitchFamily="49" charset="0"/>
              </a:rPr>
              <a:t>WOOD NOT BURNED FROM DOMESTIC CONSUMPTION</a:t>
            </a:r>
          </a:p>
          <a:p>
            <a:pPr marL="0" indent="0">
              <a:buNone/>
            </a:pPr>
            <a:r>
              <a:rPr lang="en-GB" b="1">
                <a:solidFill>
                  <a:srgbClr val="2E5F99"/>
                </a:solidFill>
                <a:latin typeface="Menlo"/>
                <a:ea typeface="Menlo" panose="020B0609030804020204" pitchFamily="49" charset="0"/>
                <a:cs typeface="Menlo" panose="020B0609030804020204" pitchFamily="49" charset="0"/>
              </a:rPr>
              <a:t>2.0 TONS OF WOOD SAVED PER FILTER PER YEAR</a:t>
            </a:r>
          </a:p>
        </p:txBody>
      </p:sp>
    </p:spTree>
    <p:extLst>
      <p:ext uri="{BB962C8B-B14F-4D97-AF65-F5344CB8AC3E}">
        <p14:creationId xmlns:p14="http://schemas.microsoft.com/office/powerpoint/2010/main" val="130942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FD867C9-0872-7475-511A-D63C396082D2}"/>
              </a:ext>
            </a:extLst>
          </p:cNvPr>
          <p:cNvPicPr>
            <a:picLocks noChangeAspect="1"/>
          </p:cNvPicPr>
          <p:nvPr/>
        </p:nvPicPr>
        <p:blipFill rotWithShape="1">
          <a:blip r:embed="rId2"/>
          <a:srcRect r="6927" b="8407"/>
          <a:stretch/>
        </p:blipFill>
        <p:spPr>
          <a:xfrm>
            <a:off x="3037080" y="2292528"/>
            <a:ext cx="6117837" cy="3228409"/>
          </a:xfrm>
          <a:prstGeom prst="rect">
            <a:avLst/>
          </a:prstGeom>
        </p:spPr>
      </p:pic>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1097280" y="286603"/>
            <a:ext cx="11616017" cy="1439552"/>
          </a:xfrm>
        </p:spPr>
        <p:txBody>
          <a:bodyPr>
            <a:normAutofit/>
          </a:bodyPr>
          <a:lstStyle/>
          <a:p>
            <a:r>
              <a:rPr lang="en-GB" sz="4400" b="1">
                <a:solidFill>
                  <a:srgbClr val="5E3F11"/>
                </a:solidFill>
                <a:latin typeface="Menlo" panose="020B0609030804020204" pitchFamily="49" charset="0"/>
                <a:ea typeface="Menlo" panose="020B0609030804020204" pitchFamily="49" charset="0"/>
                <a:cs typeface="Menlo" panose="020B0609030804020204" pitchFamily="49" charset="0"/>
              </a:rPr>
              <a:t>STRIVING FOR CARBON NEUTRALITY</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746519" y="2303068"/>
            <a:ext cx="1786824" cy="1122022"/>
          </a:xfrm>
        </p:spPr>
        <p:txBody>
          <a:bodyPr vert="horz" lIns="0" tIns="45720" rIns="0" bIns="45720" rtlCol="0" anchor="t">
            <a:noAutofit/>
          </a:bodyPr>
          <a:lstStyle/>
          <a:p>
            <a:pPr marL="0" indent="0" algn="ctr">
              <a:buNone/>
            </a:pPr>
            <a:r>
              <a:rPr lang="en-GB" b="1">
                <a:solidFill>
                  <a:srgbClr val="2C8ABD"/>
                </a:solidFill>
                <a:latin typeface="Menlo"/>
                <a:cs typeface="Calibri"/>
              </a:rPr>
              <a:t>IF 1 STOVE SAVES 9.03 KG/CO2e...</a:t>
            </a:r>
          </a:p>
          <a:p>
            <a:pPr>
              <a:buFont typeface="Arial" panose="020F0502020204030204" pitchFamily="34" charset="0"/>
              <a:buChar char="•"/>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grpSp>
        <p:nvGrpSpPr>
          <p:cNvPr id="4" name="Group 3">
            <a:extLst>
              <a:ext uri="{FF2B5EF4-FFF2-40B4-BE49-F238E27FC236}">
                <a16:creationId xmlns:a16="http://schemas.microsoft.com/office/drawing/2014/main" id="{64B068E7-9B43-8830-82CC-3D2CB75BB4B7}"/>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D7AE8E1E-C630-7C02-DF0D-525FA27154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3C05B51C-3F0F-DC13-52F9-F8323CB9B21D}"/>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74733701-4CC2-D13F-EC5F-D32CB7B081FF}"/>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9279AB6-6808-435E-B802-7AEC58929EB4}"/>
                    </a:ext>
                  </a:extLst>
                </p:cNvPr>
                <p:cNvPicPr>
                  <a:picLocks noChangeAspect="1"/>
                </p:cNvPicPr>
                <p:nvPr/>
              </p:nvPicPr>
              <p:blipFill rotWithShape="1">
                <a:blip r:embed="rId5"/>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27096DD1-A95E-7118-C5D6-0AF634025B4D}"/>
                    </a:ext>
                  </a:extLst>
                </p:cNvPr>
                <p:cNvPicPr>
                  <a:picLocks noChangeAspect="1"/>
                </p:cNvPicPr>
                <p:nvPr/>
              </p:nvPicPr>
              <p:blipFill rotWithShape="1">
                <a:blip r:embed="rId5"/>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85FF514F-017B-D94B-8AC2-7B7167928E76}"/>
                    </a:ext>
                  </a:extLst>
                </p:cNvPr>
                <p:cNvPicPr>
                  <a:picLocks noChangeAspect="1"/>
                </p:cNvPicPr>
                <p:nvPr/>
              </p:nvPicPr>
              <p:blipFill rotWithShape="1">
                <a:blip r:embed="rId5">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747D38CF-F9DF-9299-D6B4-12C4AD075A5A}"/>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8E3456F6-D29F-E23B-2965-188E818B3FA4}"/>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4700E446-D976-D714-9DEB-AA3A754CAB3D}"/>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
        <p:nvSpPr>
          <p:cNvPr id="16" name="Content Placeholder 2">
            <a:extLst>
              <a:ext uri="{FF2B5EF4-FFF2-40B4-BE49-F238E27FC236}">
                <a16:creationId xmlns:a16="http://schemas.microsoft.com/office/drawing/2014/main" id="{3DD9F951-3704-8C2C-A2DA-D301E0E0FB1D}"/>
              </a:ext>
            </a:extLst>
          </p:cNvPr>
          <p:cNvSpPr txBox="1">
            <a:spLocks/>
          </p:cNvSpPr>
          <p:nvPr/>
        </p:nvSpPr>
        <p:spPr>
          <a:xfrm>
            <a:off x="9694057" y="2302462"/>
            <a:ext cx="1764631" cy="719533"/>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GB" b="1">
                <a:solidFill>
                  <a:srgbClr val="2C8ABD"/>
                </a:solidFill>
                <a:latin typeface="Menlo"/>
                <a:cs typeface="Calibri"/>
              </a:rPr>
              <a:t>IF 1 BOWL CREATES 5.17-10.8 KG/CO2e...</a:t>
            </a:r>
          </a:p>
        </p:txBody>
      </p:sp>
      <p:sp>
        <p:nvSpPr>
          <p:cNvPr id="19" name="Content Placeholder 2">
            <a:extLst>
              <a:ext uri="{FF2B5EF4-FFF2-40B4-BE49-F238E27FC236}">
                <a16:creationId xmlns:a16="http://schemas.microsoft.com/office/drawing/2014/main" id="{C6D3EBD3-C1CC-BC4D-859E-14A686D940A1}"/>
              </a:ext>
            </a:extLst>
          </p:cNvPr>
          <p:cNvSpPr txBox="1">
            <a:spLocks/>
          </p:cNvSpPr>
          <p:nvPr/>
        </p:nvSpPr>
        <p:spPr>
          <a:xfrm>
            <a:off x="3946794" y="5678175"/>
            <a:ext cx="4298407" cy="472909"/>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GB" b="1">
                <a:solidFill>
                  <a:srgbClr val="2C8ABD"/>
                </a:solidFill>
                <a:latin typeface="Menlo"/>
                <a:cs typeface="Calibri"/>
              </a:rPr>
              <a:t>1 STOVE NEUTRALISES 1 BOWL</a:t>
            </a:r>
          </a:p>
          <a:p>
            <a:pPr>
              <a:buFont typeface="Arial" panose="020F0502020204030204" pitchFamily="34" charset="0"/>
              <a:buChar char="•"/>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21" name="Content Placeholder 2">
            <a:extLst>
              <a:ext uri="{FF2B5EF4-FFF2-40B4-BE49-F238E27FC236}">
                <a16:creationId xmlns:a16="http://schemas.microsoft.com/office/drawing/2014/main" id="{9DF006EB-CBC2-A7D6-A10E-D6AAD8FB365D}"/>
              </a:ext>
            </a:extLst>
          </p:cNvPr>
          <p:cNvSpPr txBox="1">
            <a:spLocks/>
          </p:cNvSpPr>
          <p:nvPr/>
        </p:nvSpPr>
        <p:spPr>
          <a:xfrm>
            <a:off x="5410318" y="2068169"/>
            <a:ext cx="1274597" cy="460813"/>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GB" b="1">
                <a:solidFill>
                  <a:srgbClr val="2C8ABD"/>
                </a:solidFill>
                <a:latin typeface="Menlo"/>
                <a:cs typeface="Calibri"/>
              </a:rPr>
              <a:t>AND</a:t>
            </a:r>
          </a:p>
          <a:p>
            <a:pPr>
              <a:buFont typeface="Arial" panose="020F0502020204030204" pitchFamily="34" charset="0"/>
              <a:buChar char="•"/>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76174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1097280" y="286603"/>
            <a:ext cx="11616017" cy="1439552"/>
          </a:xfrm>
        </p:spPr>
        <p:txBody>
          <a:bodyPr>
            <a:normAutofit/>
          </a:bodyPr>
          <a:lstStyle/>
          <a:p>
            <a:r>
              <a:rPr lang="en-GB" sz="4400" b="1">
                <a:solidFill>
                  <a:srgbClr val="5E3F11"/>
                </a:solidFill>
                <a:latin typeface="Menlo"/>
                <a:ea typeface="Menlo" panose="020B0609030804020204" pitchFamily="49" charset="0"/>
                <a:cs typeface="Menlo" panose="020B0609030804020204" pitchFamily="49" charset="0"/>
              </a:rPr>
              <a:t>TO CONCLUDE...</a:t>
            </a:r>
          </a:p>
        </p:txBody>
      </p:sp>
      <p:grpSp>
        <p:nvGrpSpPr>
          <p:cNvPr id="4" name="Group 3">
            <a:extLst>
              <a:ext uri="{FF2B5EF4-FFF2-40B4-BE49-F238E27FC236}">
                <a16:creationId xmlns:a16="http://schemas.microsoft.com/office/drawing/2014/main" id="{64B068E7-9B43-8830-82CC-3D2CB75BB4B7}"/>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D7AE8E1E-C630-7C02-DF0D-525FA27154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3C05B51C-3F0F-DC13-52F9-F8323CB9B21D}"/>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74733701-4CC2-D13F-EC5F-D32CB7B081FF}"/>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9279AB6-6808-435E-B802-7AEC58929EB4}"/>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27096DD1-A95E-7118-C5D6-0AF634025B4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85FF514F-017B-D94B-8AC2-7B7167928E76}"/>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747D38CF-F9DF-9299-D6B4-12C4AD075A5A}"/>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8E3456F6-D29F-E23B-2965-188E818B3FA4}"/>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4700E446-D976-D714-9DEB-AA3A754CAB3D}"/>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
        <p:nvSpPr>
          <p:cNvPr id="17" name="Content Placeholder 16">
            <a:extLst>
              <a:ext uri="{FF2B5EF4-FFF2-40B4-BE49-F238E27FC236}">
                <a16:creationId xmlns:a16="http://schemas.microsoft.com/office/drawing/2014/main" id="{34899EE3-9EB1-1F0B-0D4F-308AA6513047}"/>
              </a:ext>
            </a:extLst>
          </p:cNvPr>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sz="1900" b="1">
                <a:solidFill>
                  <a:srgbClr val="996420"/>
                </a:solidFill>
                <a:latin typeface="Menlo"/>
                <a:ea typeface="+mn-lt"/>
                <a:cs typeface="+mn-lt"/>
              </a:rPr>
              <a:t> PRODUCTION OF ONE 12” WOVEN BOWEL CREATES 10.81kg CO2e.</a:t>
            </a:r>
            <a:endParaRPr lang="en-US" sz="1900" b="1">
              <a:solidFill>
                <a:srgbClr val="996420"/>
              </a:solidFill>
              <a:latin typeface="Menlo"/>
              <a:cs typeface="Calibri" panose="020F0502020204030204"/>
            </a:endParaRPr>
          </a:p>
          <a:p>
            <a:pPr>
              <a:buFont typeface="Arial" panose="020B0604020202020204" pitchFamily="34" charset="0"/>
              <a:buChar char="•"/>
            </a:pPr>
            <a:r>
              <a:rPr lang="en-US" sz="1900" b="1">
                <a:solidFill>
                  <a:srgbClr val="996420"/>
                </a:solidFill>
                <a:latin typeface="Menlo"/>
                <a:ea typeface="+mn-lt"/>
                <a:cs typeface="+mn-lt"/>
              </a:rPr>
              <a:t> PROVIDING AN ARTISAN WITH AN AZIZI LIFE STOVE SAVES 9.03kg CO2e PER DAY.</a:t>
            </a:r>
            <a:endParaRPr lang="en-US" sz="1900" b="1">
              <a:solidFill>
                <a:srgbClr val="996420"/>
              </a:solidFill>
              <a:latin typeface="Menlo"/>
            </a:endParaRPr>
          </a:p>
          <a:p>
            <a:pPr>
              <a:buFont typeface="Arial" panose="020B0604020202020204" pitchFamily="34" charset="0"/>
              <a:buChar char="•"/>
            </a:pPr>
            <a:r>
              <a:rPr lang="en-US" sz="1900" b="1">
                <a:solidFill>
                  <a:srgbClr val="996420"/>
                </a:solidFill>
                <a:latin typeface="Menlo"/>
                <a:ea typeface="+mn-lt"/>
                <a:cs typeface="+mn-lt"/>
              </a:rPr>
              <a:t> ONE ARTISAN USING AN AZIZI LIFE STOVE IN PLACE OF A TRADITIONAL STOVE FOR ONE DAY ALMOST OFFSETS THE PRODUCTION OF A WHOLE 12” BOWL.</a:t>
            </a:r>
            <a:endParaRPr lang="en-US" sz="1900" b="1">
              <a:solidFill>
                <a:srgbClr val="996420"/>
              </a:solidFill>
              <a:latin typeface="Menlo"/>
            </a:endParaRPr>
          </a:p>
          <a:p>
            <a:pPr>
              <a:buFont typeface="Arial" panose="020B0604020202020204" pitchFamily="34" charset="0"/>
              <a:buChar char="•"/>
            </a:pPr>
            <a:r>
              <a:rPr lang="en-US" sz="1900" b="1">
                <a:solidFill>
                  <a:srgbClr val="996420"/>
                </a:solidFill>
                <a:latin typeface="Menlo"/>
                <a:ea typeface="+mn-lt"/>
                <a:cs typeface="+mn-lt"/>
              </a:rPr>
              <a:t> 668 BOWLS WERE SOLD THIS PAST YEAR. THIS IS 7221.08kg CO2e PER YEAR.</a:t>
            </a:r>
            <a:endParaRPr lang="en-US" sz="1900" b="1">
              <a:solidFill>
                <a:srgbClr val="996420"/>
              </a:solidFill>
              <a:latin typeface="Menlo"/>
            </a:endParaRPr>
          </a:p>
          <a:p>
            <a:pPr>
              <a:buFont typeface="Arial" panose="020B0604020202020204" pitchFamily="34" charset="0"/>
              <a:buChar char="•"/>
            </a:pPr>
            <a:r>
              <a:rPr lang="en-US" sz="1900" b="1">
                <a:solidFill>
                  <a:srgbClr val="996420"/>
                </a:solidFill>
                <a:latin typeface="Menlo"/>
                <a:ea typeface="+mn-lt"/>
                <a:cs typeface="+mn-lt"/>
              </a:rPr>
              <a:t> JUST 2 AZIZI LIFE STOVES BEING USED IN PLACE OF THE TRADITIONAL BRICK STOVES EVERYDAY, OFFSETS THE CARBON EMISSIONS FROM THE PRODUCTION OF EVERY 12 INCH WOVEN BOWL MADE BY AZIZI LIFE IN A YEAR.</a:t>
            </a:r>
            <a:endParaRPr lang="en-US" sz="1900" b="1">
              <a:solidFill>
                <a:srgbClr val="996420"/>
              </a:solidFill>
              <a:latin typeface="Menlo"/>
            </a:endParaRPr>
          </a:p>
          <a:p>
            <a:pPr>
              <a:buFont typeface="Arial" panose="020B0604020202020204" pitchFamily="34" charset="0"/>
              <a:buChar char="•"/>
            </a:pPr>
            <a:r>
              <a:rPr lang="en-US" sz="1900" b="1">
                <a:solidFill>
                  <a:srgbClr val="996420"/>
                </a:solidFill>
                <a:latin typeface="Menlo"/>
                <a:ea typeface="+mn-lt"/>
                <a:cs typeface="+mn-lt"/>
              </a:rPr>
              <a:t> INCREASING THE NUMBER OF THESE STOVES WITHIN THE COOPERATIVES IS AZIZI LIFE’S SOLUTION TO CARBON NEUTRALITY.</a:t>
            </a:r>
            <a:endParaRPr lang="en-US" sz="1900" b="1">
              <a:solidFill>
                <a:srgbClr val="996420"/>
              </a:solidFill>
              <a:latin typeface="Menlo"/>
            </a:endParaRPr>
          </a:p>
          <a:p>
            <a:pPr>
              <a:buFont typeface="Arial" panose="020F0502020204030204" pitchFamily="34" charset="0"/>
              <a:buChar char="•"/>
            </a:pPr>
            <a:endParaRPr lang="en-US" sz="1900">
              <a:cs typeface="Calibri"/>
            </a:endParaRPr>
          </a:p>
        </p:txBody>
      </p:sp>
    </p:spTree>
    <p:extLst>
      <p:ext uri="{BB962C8B-B14F-4D97-AF65-F5344CB8AC3E}">
        <p14:creationId xmlns:p14="http://schemas.microsoft.com/office/powerpoint/2010/main" val="27143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a:xfrm>
            <a:off x="1097280" y="304878"/>
            <a:ext cx="10129520" cy="1450757"/>
          </a:xfrm>
        </p:spPr>
        <p:txBody>
          <a:bodyPr/>
          <a:lstStyle/>
          <a:p>
            <a:pPr algn="ctr"/>
            <a:r>
              <a:rPr lang="en-GB" b="1">
                <a:solidFill>
                  <a:srgbClr val="5E3F11"/>
                </a:solidFill>
                <a:latin typeface="Menlo" panose="020B0609030804020204" pitchFamily="49" charset="0"/>
                <a:ea typeface="Menlo" panose="020B0609030804020204" pitchFamily="49" charset="0"/>
                <a:cs typeface="Menlo" panose="020B0609030804020204" pitchFamily="49" charset="0"/>
              </a:rPr>
              <a:t>IDEAS FOR FUTURE VOLUNTEERS: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p:txBody>
          <a:bodyPr vert="horz" lIns="0" tIns="45720" rIns="0" bIns="45720" rtlCol="0" anchor="t">
            <a:normAutofit fontScale="92500" lnSpcReduction="10000"/>
          </a:bodyPr>
          <a:lstStyle/>
          <a:p>
            <a:pPr>
              <a:buFont typeface="Arial" panose="020F0502020204030204" pitchFamily="34" charset="0"/>
              <a:buChar char="•"/>
            </a:pPr>
            <a:r>
              <a:rPr lang="en-GB" b="1">
                <a:solidFill>
                  <a:schemeClr val="tx2"/>
                </a:solidFill>
                <a:latin typeface="Menlo"/>
                <a:cs typeface="Calibri"/>
              </a:rPr>
              <a:t> </a:t>
            </a:r>
            <a:r>
              <a:rPr lang="en-GB" b="1">
                <a:solidFill>
                  <a:srgbClr val="996420"/>
                </a:solidFill>
                <a:latin typeface="Menlo"/>
                <a:cs typeface="Calibri"/>
              </a:rPr>
              <a:t>REDUCE THE CARBON EMISSIONS FROM THE DYEING PROCESS</a:t>
            </a:r>
          </a:p>
          <a:p>
            <a:pPr>
              <a:buFont typeface="Arial" panose="020F0502020204030204" pitchFamily="34" charset="0"/>
              <a:buChar char="•"/>
            </a:pPr>
            <a:r>
              <a:rPr lang="en-GB" b="1">
                <a:solidFill>
                  <a:srgbClr val="996420"/>
                </a:solidFill>
                <a:latin typeface="Menlo"/>
                <a:cs typeface="Calibri"/>
              </a:rPr>
              <a:t> </a:t>
            </a:r>
            <a:r>
              <a:rPr lang="en-GB" b="1">
                <a:solidFill>
                  <a:srgbClr val="996420"/>
                </a:solidFill>
                <a:latin typeface="Menlo"/>
                <a:ea typeface="+mn-lt"/>
                <a:cs typeface="+mn-lt"/>
              </a:rPr>
              <a:t>PROVIDE THE ARTISANS WITH INFORMATION ABOUT CARBON EMISSIONS</a:t>
            </a:r>
            <a:endParaRPr lang="en-GB" b="1">
              <a:solidFill>
                <a:srgbClr val="996420"/>
              </a:solidFill>
              <a:latin typeface="Menlo"/>
              <a:cs typeface="Calibri"/>
            </a:endParaRPr>
          </a:p>
          <a:p>
            <a:pPr>
              <a:buFont typeface="Arial" panose="020F0502020204030204" pitchFamily="34" charset="0"/>
              <a:buChar char="•"/>
            </a:pPr>
            <a:r>
              <a:rPr lang="en-GB" b="1">
                <a:solidFill>
                  <a:srgbClr val="996420"/>
                </a:solidFill>
                <a:latin typeface="Menlo"/>
                <a:cs typeface="Calibri"/>
              </a:rPr>
              <a:t> MAKE ACCESSIBILITY TO STOVES FOR THE ARTISANS EASIER</a:t>
            </a:r>
          </a:p>
          <a:p>
            <a:pPr>
              <a:buFont typeface="Arial" panose="020F0502020204030204" pitchFamily="34" charset="0"/>
              <a:buChar char="•"/>
            </a:pPr>
            <a:r>
              <a:rPr lang="en-GB" b="1">
                <a:solidFill>
                  <a:srgbClr val="996420"/>
                </a:solidFill>
                <a:latin typeface="Menlo"/>
                <a:cs typeface="Calibri"/>
              </a:rPr>
              <a:t> INCREASE THE NUMBER OF WATER FILTER SALES</a:t>
            </a:r>
          </a:p>
          <a:p>
            <a:pPr>
              <a:buFont typeface="Arial" panose="020F0502020204030204" pitchFamily="34" charset="0"/>
              <a:buChar char="•"/>
            </a:pPr>
            <a:r>
              <a:rPr lang="en-GB" b="1">
                <a:solidFill>
                  <a:srgbClr val="996420"/>
                </a:solidFill>
                <a:latin typeface="Menlo"/>
                <a:cs typeface="Calibri"/>
              </a:rPr>
              <a:t> CALCULATE THE CARBON FOOTPRINT OF BEE WAX/HONEY PRODUCTS</a:t>
            </a:r>
          </a:p>
          <a:p>
            <a:pPr>
              <a:buFont typeface="Arial" panose="020F0502020204030204" pitchFamily="34" charset="0"/>
              <a:buChar char="•"/>
            </a:pPr>
            <a:r>
              <a:rPr lang="en-GB" b="1">
                <a:solidFill>
                  <a:srgbClr val="996420"/>
                </a:solidFill>
                <a:latin typeface="Menlo"/>
                <a:cs typeface="Calibri"/>
              </a:rPr>
              <a:t> CALCULATE THE CARBON FOOTPRINT OF THE CAFÉ</a:t>
            </a:r>
          </a:p>
          <a:p>
            <a:pPr>
              <a:buFont typeface="Arial" panose="020F0502020204030204" pitchFamily="34" charset="0"/>
              <a:buChar char="•"/>
            </a:pPr>
            <a:r>
              <a:rPr lang="en-GB" b="1">
                <a:solidFill>
                  <a:srgbClr val="996420"/>
                </a:solidFill>
                <a:latin typeface="Menlo"/>
                <a:cs typeface="Calibri"/>
              </a:rPr>
              <a:t> CALCULATE THE CARBON FOOTPRINT OF EACH EXPERIENCE DAY</a:t>
            </a:r>
          </a:p>
          <a:p>
            <a:pPr>
              <a:buFont typeface="Arial" panose="020F0502020204030204" pitchFamily="34" charset="0"/>
              <a:buChar char="•"/>
            </a:pPr>
            <a:r>
              <a:rPr lang="en-GB" b="1">
                <a:solidFill>
                  <a:srgbClr val="996420"/>
                </a:solidFill>
                <a:latin typeface="Menlo"/>
                <a:cs typeface="Calibri"/>
              </a:rPr>
              <a:t> CALCULATE THE TOTAL CARBON FOOTPRINT OF AZIZI LIFE</a:t>
            </a:r>
          </a:p>
          <a:p>
            <a:pPr>
              <a:buFont typeface="Arial" panose="020F0502020204030204" pitchFamily="34" charset="0"/>
              <a:buChar char="•"/>
            </a:pPr>
            <a:r>
              <a:rPr lang="en-GB" b="1">
                <a:solidFill>
                  <a:srgbClr val="996420"/>
                </a:solidFill>
                <a:latin typeface="Menlo"/>
                <a:cs typeface="Calibri"/>
              </a:rPr>
              <a:t> CALCULATE NUMBER OF SOLAR PANELS REQUIRED TO ACHIEVE CARBON NEUTRALITY AT AZIZI LIFE</a:t>
            </a:r>
          </a:p>
        </p:txBody>
      </p:sp>
      <p:grpSp>
        <p:nvGrpSpPr>
          <p:cNvPr id="4" name="Group 3">
            <a:extLst>
              <a:ext uri="{FF2B5EF4-FFF2-40B4-BE49-F238E27FC236}">
                <a16:creationId xmlns:a16="http://schemas.microsoft.com/office/drawing/2014/main" id="{8EDC8DA6-BB4B-4095-2C9E-4528DFEB7151}"/>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CC4124F8-3382-AF82-27F2-5973031048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F27D4E41-1F0A-519E-5F18-A31AD16F72E9}"/>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97D7606F-1C30-0E2B-8A77-B158F3B38994}"/>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FB10475E-E0D9-78D9-0075-4B8CB4A52136}"/>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8D478A44-EA74-ED9B-112D-E9BC3A22E155}"/>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6F46D000-A4EB-E029-4DD8-74A7EBCC47BD}"/>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4BA88B63-59C3-3113-C5AC-C717F65AD003}"/>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8FE6388B-B550-FBCF-15A6-1C27CF6E6C68}"/>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01193AB5-3A64-6B27-E68D-BEA3520D11DB}"/>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4159177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A672D67C-D12E-0D9C-45DC-B5EB3CADAE9B}"/>
              </a:ext>
            </a:extLst>
          </p:cNvPr>
          <p:cNvSpPr>
            <a:spLocks noGrp="1"/>
          </p:cNvSpPr>
          <p:nvPr>
            <p:ph type="title"/>
          </p:nvPr>
        </p:nvSpPr>
        <p:spPr>
          <a:xfrm>
            <a:off x="569765" y="2579809"/>
            <a:ext cx="3572981" cy="1698382"/>
          </a:xfrm>
        </p:spPr>
        <p:txBody>
          <a:bodyPr vert="horz" lIns="91440" tIns="45720" rIns="91440" bIns="45720" rtlCol="0" anchor="b">
            <a:normAutofit fontScale="90000"/>
          </a:bodyPr>
          <a:lstStyle/>
          <a:p>
            <a:r>
              <a:rPr lang="en-US" sz="4400" b="1">
                <a:latin typeface="Menlo"/>
              </a:rPr>
              <a:t>THANK YOU!</a:t>
            </a:r>
            <a:br>
              <a:rPr lang="en-US" sz="4400" b="1">
                <a:latin typeface="Menlo"/>
              </a:rPr>
            </a:br>
            <a:r>
              <a:rPr lang="en-US" sz="4400" b="1">
                <a:latin typeface="Menlo"/>
              </a:rPr>
              <a:t>ANY QUESTIONS?</a:t>
            </a:r>
          </a:p>
        </p:txBody>
      </p:sp>
      <p:pic>
        <p:nvPicPr>
          <p:cNvPr id="4" name="Picture Placeholder 3" descr="A group of people sitting on the ground&#10;&#10;Description automatically generated">
            <a:extLst>
              <a:ext uri="{FF2B5EF4-FFF2-40B4-BE49-F238E27FC236}">
                <a16:creationId xmlns:a16="http://schemas.microsoft.com/office/drawing/2014/main" id="{300C2A01-76FD-C29D-8F0B-00E877DB31F6}"/>
              </a:ext>
            </a:extLst>
          </p:cNvPr>
          <p:cNvPicPr>
            <a:picLocks noGrp="1" noChangeAspect="1"/>
          </p:cNvPicPr>
          <p:nvPr>
            <p:ph type="pic" idx="1"/>
          </p:nvPr>
        </p:nvPicPr>
        <p:blipFill>
          <a:blip r:embed="rId2"/>
          <a:srcRect l="9392" r="9390" b="-2"/>
          <a:stretch/>
        </p:blipFill>
        <p:spPr>
          <a:xfrm>
            <a:off x="4639733" y="10"/>
            <a:ext cx="7552266" cy="6857990"/>
          </a:xfrm>
          <a:prstGeom prst="rect">
            <a:avLst/>
          </a:prstGeom>
        </p:spPr>
      </p:pic>
      <p:sp>
        <p:nvSpPr>
          <p:cNvPr id="17" name="Rectangle 1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59534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RESEARCH AIMS...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p:txBody>
          <a:bodyPr vert="horz" lIns="0" tIns="45720" rIns="0" bIns="45720" rtlCol="0" anchor="t">
            <a:normAutofit/>
          </a:bodyPr>
          <a:lstStyle/>
          <a:p>
            <a:pPr marL="0" indent="0">
              <a:buNone/>
            </a:pPr>
            <a:r>
              <a:rPr lang="en-GB" b="1">
                <a:solidFill>
                  <a:schemeClr val="tx2">
                    <a:lumMod val="50000"/>
                  </a:schemeClr>
                </a:solidFill>
                <a:latin typeface="Menlo"/>
                <a:ea typeface="Menlo" panose="020B0609030804020204" pitchFamily="49" charset="0"/>
                <a:cs typeface="Menlo" panose="020B0609030804020204" pitchFamily="49" charset="0"/>
              </a:rPr>
              <a:t>OUR AIM:</a:t>
            </a:r>
          </a:p>
          <a:p>
            <a:pPr marL="0" indent="0">
              <a:buNone/>
            </a:pPr>
            <a:r>
              <a:rPr lang="en-GB" b="1">
                <a:solidFill>
                  <a:srgbClr val="996420"/>
                </a:solidFill>
                <a:latin typeface="Menlo"/>
                <a:ea typeface="Menlo" panose="020B0609030804020204" pitchFamily="49" charset="0"/>
                <a:cs typeface="Menlo" panose="020B0609030804020204" pitchFamily="49" charset="0"/>
              </a:rPr>
              <a:t>HOW MANY FILTERS AND STOVES NEED TO BE SOLD FOR THE 12" MEDIUM WOVEN BOWLS TO BECOME CARBON NEUTRAL?</a:t>
            </a: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GB" b="1">
                <a:solidFill>
                  <a:schemeClr val="tx2">
                    <a:lumMod val="50000"/>
                  </a:schemeClr>
                </a:solidFill>
                <a:latin typeface="Menlo"/>
                <a:ea typeface="Menlo" panose="020B0609030804020204" pitchFamily="49" charset="0"/>
                <a:cs typeface="Menlo" panose="020B0609030804020204" pitchFamily="49" charset="0"/>
              </a:rPr>
              <a:t>TO DO THIS, WE BROKE IT DOWN INTO THREE QUESTIONS:</a:t>
            </a:r>
          </a:p>
          <a:p>
            <a:pPr>
              <a:buFont typeface="Arial" panose="020B0604020202020204" pitchFamily="34" charset="0"/>
              <a:buChar char="•"/>
            </a:pPr>
            <a:r>
              <a:rPr lang="en-GB" b="1">
                <a:solidFill>
                  <a:srgbClr val="996420"/>
                </a:solidFill>
                <a:latin typeface="Menlo"/>
                <a:ea typeface="Menlo" panose="020B0609030804020204" pitchFamily="49" charset="0"/>
                <a:cs typeface="Menlo" panose="020B0609030804020204" pitchFamily="49" charset="0"/>
              </a:rPr>
              <a:t> WHAT IS THE CARBON FOOTPRINT OF ONE 12” BOWL?</a:t>
            </a:r>
          </a:p>
          <a:p>
            <a:pPr>
              <a:buFont typeface="Arial" panose="020B0604020202020204" pitchFamily="34" charset="0"/>
              <a:buChar char="•"/>
            </a:pPr>
            <a:r>
              <a:rPr lang="en-GB" b="1">
                <a:solidFill>
                  <a:srgbClr val="996420"/>
                </a:solidFill>
                <a:latin typeface="Menlo"/>
                <a:ea typeface="Menlo" panose="020B0609030804020204" pitchFamily="49" charset="0"/>
                <a:cs typeface="Menlo" panose="020B0609030804020204" pitchFamily="49" charset="0"/>
              </a:rPr>
              <a:t> HOW MUCH CARBON IS SAVED BY WATER FILTERS?</a:t>
            </a:r>
          </a:p>
          <a:p>
            <a:pPr>
              <a:buFont typeface="Arial" panose="020B0604020202020204" pitchFamily="34" charset="0"/>
              <a:buChar char="•"/>
            </a:pPr>
            <a:r>
              <a:rPr lang="en-GB" b="1">
                <a:solidFill>
                  <a:srgbClr val="996420"/>
                </a:solidFill>
                <a:latin typeface="Menlo"/>
                <a:ea typeface="Menlo" panose="020B0609030804020204" pitchFamily="49" charset="0"/>
                <a:cs typeface="Menlo" panose="020B0609030804020204" pitchFamily="49" charset="0"/>
              </a:rPr>
              <a:t> HOW MUCH CARBON IS SAVED BY FUEL-EFFICIENT STOVES?</a:t>
            </a:r>
          </a:p>
          <a:p>
            <a:pPr marL="0" indent="0">
              <a:buNone/>
            </a:pPr>
            <a:endParaRPr lang="en-GB" b="1">
              <a:solidFill>
                <a:schemeClr val="tx2"/>
              </a:solidFill>
              <a:latin typeface="Menlo" panose="020B0609030804020204" pitchFamily="49" charset="0"/>
              <a:ea typeface="Menlo" panose="020B0609030804020204" pitchFamily="49" charset="0"/>
              <a:cs typeface="Menlo" panose="020B0609030804020204" pitchFamily="49" charset="0"/>
            </a:endParaRPr>
          </a:p>
        </p:txBody>
      </p:sp>
      <p:grpSp>
        <p:nvGrpSpPr>
          <p:cNvPr id="4" name="Group 3">
            <a:extLst>
              <a:ext uri="{FF2B5EF4-FFF2-40B4-BE49-F238E27FC236}">
                <a16:creationId xmlns:a16="http://schemas.microsoft.com/office/drawing/2014/main" id="{4C6552E3-0149-4D3E-FE6E-9C243EB1A5F6}"/>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0AE7FE5E-89EC-F2BB-EB95-F4A4D8DCFB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4EB33237-1FC5-E1A4-9C9F-76315DB5090B}"/>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674EF182-4C38-5634-956A-3B8F3522A4D8}"/>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8596AA39-04F9-3738-4B72-DEB427B54E64}"/>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6509EEFF-650E-2773-064F-1AAA2D374FE1}"/>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9F0EE7E8-16EF-C32B-81DA-E5A3AED5522F}"/>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2D02A400-419C-0E69-3BAA-5421D7BD1A4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5C1B268E-AC9F-4613-9F16-0F57D5C7655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2238CD7A-107C-0F33-2BB5-9CFA2C72D82F}"/>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328224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panose="020B0609030804020204" pitchFamily="49" charset="0"/>
                <a:ea typeface="Menlo" panose="020B0609030804020204" pitchFamily="49" charset="0"/>
                <a:cs typeface="Menlo" panose="020B0609030804020204" pitchFamily="49" charset="0"/>
              </a:rPr>
              <a:t>THE METHODOLOGY USED...</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1097280" y="1954591"/>
            <a:ext cx="10058400" cy="4023360"/>
          </a:xfrm>
        </p:spPr>
        <p:txBody>
          <a:bodyPr vert="horz" lIns="0" tIns="45720" rIns="0" bIns="45720" rtlCol="0" anchor="t">
            <a:normAutofit/>
          </a:bodyPr>
          <a:lstStyle/>
          <a:p>
            <a:pPr marL="457200" indent="-457200">
              <a:buAutoNum type="arabicPeriod"/>
            </a:pPr>
            <a:r>
              <a:rPr lang="en-GB" b="1">
                <a:solidFill>
                  <a:schemeClr val="tx2"/>
                </a:solidFill>
                <a:latin typeface="Menlo"/>
                <a:ea typeface="Menlo" panose="020B0609030804020204" pitchFamily="49" charset="0"/>
                <a:cs typeface="Menlo" panose="020B0609030804020204" pitchFamily="49" charset="0"/>
              </a:rPr>
              <a:t>BREAKDOWN OF PROCESSES</a:t>
            </a:r>
            <a:endParaRPr lang="en-US">
              <a:solidFill>
                <a:schemeClr val="tx2"/>
              </a:solidFill>
              <a:latin typeface="Calibri" panose="020F0502020204030204"/>
              <a:ea typeface="Menlo" panose="020B0609030804020204" pitchFamily="49" charset="0"/>
              <a:cs typeface="Calibri" panose="020F0502020204030204"/>
            </a:endParaRPr>
          </a:p>
          <a:p>
            <a:pPr marL="457200" indent="-457200">
              <a:buAutoNum type="arabicPeriod"/>
            </a:pPr>
            <a:r>
              <a:rPr lang="en-GB" b="1">
                <a:solidFill>
                  <a:schemeClr val="tx2"/>
                </a:solidFill>
                <a:latin typeface="Menlo"/>
                <a:ea typeface="Menlo" panose="020B0609030804020204" pitchFamily="49" charset="0"/>
                <a:cs typeface="Calibri" panose="020F0502020204030204"/>
              </a:rPr>
              <a:t>CREATING QUESTIONNAIRES</a:t>
            </a:r>
            <a:endParaRPr lang="en-US">
              <a:solidFill>
                <a:schemeClr val="tx2"/>
              </a:solidFill>
              <a:latin typeface="Calibri" panose="020F0502020204030204"/>
              <a:ea typeface="Menlo" panose="020B0609030804020204" pitchFamily="49" charset="0"/>
              <a:cs typeface="Calibri" panose="020F0502020204030204"/>
            </a:endParaRPr>
          </a:p>
          <a:p>
            <a:pPr marL="457200" indent="-457200">
              <a:buAutoNum type="arabicPeriod"/>
            </a:pPr>
            <a:r>
              <a:rPr lang="en-GB" b="1">
                <a:solidFill>
                  <a:schemeClr val="tx2"/>
                </a:solidFill>
                <a:latin typeface="Menlo"/>
                <a:ea typeface="Menlo" panose="020B0609030804020204" pitchFamily="49" charset="0"/>
                <a:cs typeface="Menlo" panose="020B0609030804020204" pitchFamily="49" charset="0"/>
              </a:rPr>
              <a:t>PILOT STUDY</a:t>
            </a:r>
            <a:endParaRPr lang="en-US">
              <a:solidFill>
                <a:schemeClr val="tx2"/>
              </a:solidFill>
              <a:latin typeface="Calibri" panose="020F0502020204030204"/>
              <a:ea typeface="Menlo" panose="020B0609030804020204" pitchFamily="49" charset="0"/>
              <a:cs typeface="Calibri" panose="020F0502020204030204"/>
            </a:endParaRPr>
          </a:p>
          <a:p>
            <a:pPr marL="457200" indent="-457200">
              <a:buAutoNum type="arabicPeriod"/>
            </a:pPr>
            <a:r>
              <a:rPr lang="en-GB" b="1">
                <a:solidFill>
                  <a:schemeClr val="tx2"/>
                </a:solidFill>
                <a:latin typeface="Menlo"/>
                <a:ea typeface="Menlo" panose="020B0609030804020204" pitchFamily="49" charset="0"/>
                <a:cs typeface="Menlo" panose="020B0609030804020204" pitchFamily="49" charset="0"/>
              </a:rPr>
              <a:t>REVISED QUESTIONNAIRES</a:t>
            </a:r>
            <a:endParaRPr lang="en-US">
              <a:solidFill>
                <a:schemeClr val="tx2"/>
              </a:solidFill>
              <a:latin typeface="Calibri" panose="020F0502020204030204"/>
              <a:ea typeface="Menlo" panose="020B0609030804020204" pitchFamily="49" charset="0"/>
              <a:cs typeface="Calibri" panose="020F0502020204030204"/>
            </a:endParaRPr>
          </a:p>
          <a:p>
            <a:pPr marL="457200" indent="-457200">
              <a:buAutoNum type="arabicPeriod"/>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GROUPS CHOSEN</a:t>
            </a:r>
            <a:endParaRPr lang="en-US">
              <a:solidFill>
                <a:schemeClr val="tx2"/>
              </a:solidFill>
              <a:latin typeface="Menlo" panose="020B0609030804020204" pitchFamily="49" charset="0"/>
              <a:ea typeface="Menlo" panose="020B0609030804020204" pitchFamily="49" charset="0"/>
              <a:cs typeface="Menlo" panose="020B0609030804020204" pitchFamily="49" charset="0"/>
            </a:endParaRPr>
          </a:p>
          <a:p>
            <a:pPr marL="457200" indent="-457200">
              <a:buAutoNum type="arabicPeriod"/>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INTERVIEWS</a:t>
            </a:r>
          </a:p>
          <a:p>
            <a:pPr marL="457200" indent="-457200">
              <a:buAutoNum type="arabicPeriod"/>
            </a:pPr>
            <a:r>
              <a:rPr lang="en-GB" b="1">
                <a:solidFill>
                  <a:schemeClr val="tx2"/>
                </a:solidFill>
                <a:latin typeface="Menlo" panose="020B0609030804020204" pitchFamily="49" charset="0"/>
                <a:ea typeface="Menlo" panose="020B0609030804020204" pitchFamily="49" charset="0"/>
                <a:cs typeface="Menlo" panose="020B0609030804020204" pitchFamily="49" charset="0"/>
              </a:rPr>
              <a:t>DATA PROCESSING</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spTree>
    <p:extLst>
      <p:ext uri="{BB962C8B-B14F-4D97-AF65-F5344CB8AC3E}">
        <p14:creationId xmlns:p14="http://schemas.microsoft.com/office/powerpoint/2010/main" val="20244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BREAKDOWN OF PROCESSES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1097280" y="1906863"/>
            <a:ext cx="3422443" cy="4115911"/>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Calibri" panose="020F0502020204030204"/>
              </a:rPr>
              <a:t>BEFORE CREATING THE QUESTIONNAIRES, WE HAD TO BREAKDOWN THE STEPS, TAKING A ‘CRADLE-TO-GATE’APPROACH.</a:t>
            </a:r>
          </a:p>
          <a:p>
            <a:pPr marL="0" indent="0">
              <a:buNone/>
            </a:pPr>
            <a:r>
              <a:rPr lang="en-GB" b="1">
                <a:solidFill>
                  <a:schemeClr val="tx2"/>
                </a:solidFill>
                <a:latin typeface="Menlo"/>
                <a:ea typeface="Menlo" panose="020B0609030804020204" pitchFamily="49" charset="0"/>
                <a:cs typeface="Calibri" panose="020F0502020204030204"/>
              </a:rPr>
              <a:t>SEPARATED INTO 8 ‘CATEGORIES’, ANY POTENTIAL FACTORS WITHIN THAT WOULD PRODUCE CARBON AND FURTHER SEPARATING THEM INTO PRIMARY AND SECONDARY RESEARCH.</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6" name="Picture 15" descr="A paper with writing on it&#10;&#10;Description automatically generated">
            <a:extLst>
              <a:ext uri="{FF2B5EF4-FFF2-40B4-BE49-F238E27FC236}">
                <a16:creationId xmlns:a16="http://schemas.microsoft.com/office/drawing/2014/main" id="{119A6A0B-ED9B-A969-A667-A39AC2D0D9A4}"/>
              </a:ext>
            </a:extLst>
          </p:cNvPr>
          <p:cNvPicPr>
            <a:picLocks noChangeAspect="1"/>
          </p:cNvPicPr>
          <p:nvPr/>
        </p:nvPicPr>
        <p:blipFill>
          <a:blip r:embed="rId5"/>
          <a:stretch>
            <a:fillRect/>
          </a:stretch>
        </p:blipFill>
        <p:spPr>
          <a:xfrm>
            <a:off x="4746978" y="1904294"/>
            <a:ext cx="3086100" cy="4114800"/>
          </a:xfrm>
          <a:prstGeom prst="rect">
            <a:avLst/>
          </a:prstGeom>
        </p:spPr>
      </p:pic>
      <p:pic>
        <p:nvPicPr>
          <p:cNvPr id="17" name="Picture 16" descr="A paper on a table in a room with a brick wall and plates on the wall&#10;&#10;Description automatically generated">
            <a:extLst>
              <a:ext uri="{FF2B5EF4-FFF2-40B4-BE49-F238E27FC236}">
                <a16:creationId xmlns:a16="http://schemas.microsoft.com/office/drawing/2014/main" id="{8D4158ED-4BDA-2851-D2CF-7AAB9A5C01F9}"/>
              </a:ext>
            </a:extLst>
          </p:cNvPr>
          <p:cNvPicPr>
            <a:picLocks noChangeAspect="1"/>
          </p:cNvPicPr>
          <p:nvPr/>
        </p:nvPicPr>
        <p:blipFill>
          <a:blip r:embed="rId6"/>
          <a:stretch>
            <a:fillRect/>
          </a:stretch>
        </p:blipFill>
        <p:spPr>
          <a:xfrm>
            <a:off x="8080728" y="1907822"/>
            <a:ext cx="3086100" cy="4114800"/>
          </a:xfrm>
          <a:prstGeom prst="rect">
            <a:avLst/>
          </a:prstGeom>
        </p:spPr>
      </p:pic>
    </p:spTree>
    <p:extLst>
      <p:ext uri="{BB962C8B-B14F-4D97-AF65-F5344CB8AC3E}">
        <p14:creationId xmlns:p14="http://schemas.microsoft.com/office/powerpoint/2010/main" val="90581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CREATING QUESTIONNAIRES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4314613" y="2185694"/>
            <a:ext cx="3468512" cy="4023360"/>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Calibri" panose="020F0502020204030204"/>
              </a:rPr>
              <a:t>BASED OFF THE CATEGORIES, WE CAME UP WITH A DRAFT FOR TWO QUESTIONNAIRES--ONE FOR THE WOVEN BOWLS AND ONE FOR THE STOVES AND FILTERS.</a:t>
            </a:r>
          </a:p>
          <a:p>
            <a:pPr marL="0" indent="0">
              <a:buNone/>
            </a:pPr>
            <a:r>
              <a:rPr lang="en-GB" b="1">
                <a:solidFill>
                  <a:schemeClr val="tx2"/>
                </a:solidFill>
                <a:latin typeface="Menlo"/>
                <a:ea typeface="Menlo" panose="020B0609030804020204" pitchFamily="49" charset="0"/>
                <a:cs typeface="Calibri" panose="020F0502020204030204"/>
              </a:rPr>
              <a:t>FROM THERE, WE CONDUCTED A PILOT STUDY WITH ARTISANS DELIVERING THEIR PRODUCTS.</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5" name="Picture 14" descr="A group of people sitting on a bench&#10;&#10;Description automatically generated">
            <a:extLst>
              <a:ext uri="{FF2B5EF4-FFF2-40B4-BE49-F238E27FC236}">
                <a16:creationId xmlns:a16="http://schemas.microsoft.com/office/drawing/2014/main" id="{8EF842E4-6723-6EBA-42BA-4BF0C3EEF716}"/>
              </a:ext>
            </a:extLst>
          </p:cNvPr>
          <p:cNvPicPr>
            <a:picLocks noChangeAspect="1"/>
          </p:cNvPicPr>
          <p:nvPr/>
        </p:nvPicPr>
        <p:blipFill>
          <a:blip r:embed="rId5"/>
          <a:stretch>
            <a:fillRect/>
          </a:stretch>
        </p:blipFill>
        <p:spPr>
          <a:xfrm>
            <a:off x="774700" y="1851377"/>
            <a:ext cx="3086100" cy="4114800"/>
          </a:xfrm>
          <a:prstGeom prst="rect">
            <a:avLst/>
          </a:prstGeom>
        </p:spPr>
      </p:pic>
      <p:pic>
        <p:nvPicPr>
          <p:cNvPr id="16" name="Picture 15" descr="A group of people sitting in a room&#10;&#10;Description automatically generated">
            <a:extLst>
              <a:ext uri="{FF2B5EF4-FFF2-40B4-BE49-F238E27FC236}">
                <a16:creationId xmlns:a16="http://schemas.microsoft.com/office/drawing/2014/main" id="{D919687D-B092-77BA-465F-24D4BACED041}"/>
              </a:ext>
            </a:extLst>
          </p:cNvPr>
          <p:cNvPicPr>
            <a:picLocks noChangeAspect="1"/>
          </p:cNvPicPr>
          <p:nvPr/>
        </p:nvPicPr>
        <p:blipFill>
          <a:blip r:embed="rId6"/>
          <a:stretch>
            <a:fillRect/>
          </a:stretch>
        </p:blipFill>
        <p:spPr>
          <a:xfrm>
            <a:off x="8070144" y="1851377"/>
            <a:ext cx="3086100" cy="4114800"/>
          </a:xfrm>
          <a:prstGeom prst="rect">
            <a:avLst/>
          </a:prstGeom>
        </p:spPr>
      </p:pic>
    </p:spTree>
    <p:extLst>
      <p:ext uri="{BB962C8B-B14F-4D97-AF65-F5344CB8AC3E}">
        <p14:creationId xmlns:p14="http://schemas.microsoft.com/office/powerpoint/2010/main" val="149387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REVISED QUESTIONNAIRES</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20" name="Picture 19" descr="A questionnaire with black text&#10;&#10;Description automatically generated">
            <a:extLst>
              <a:ext uri="{FF2B5EF4-FFF2-40B4-BE49-F238E27FC236}">
                <a16:creationId xmlns:a16="http://schemas.microsoft.com/office/drawing/2014/main" id="{38695F7A-5EB6-E271-14BF-6C45647E8DBA}"/>
              </a:ext>
            </a:extLst>
          </p:cNvPr>
          <p:cNvPicPr>
            <a:picLocks noChangeAspect="1"/>
          </p:cNvPicPr>
          <p:nvPr/>
        </p:nvPicPr>
        <p:blipFill>
          <a:blip r:embed="rId5"/>
          <a:stretch>
            <a:fillRect/>
          </a:stretch>
        </p:blipFill>
        <p:spPr>
          <a:xfrm>
            <a:off x="483305" y="1908528"/>
            <a:ext cx="2896321" cy="4114800"/>
          </a:xfrm>
          <a:prstGeom prst="rect">
            <a:avLst/>
          </a:prstGeom>
        </p:spPr>
      </p:pic>
      <p:pic>
        <p:nvPicPr>
          <p:cNvPr id="19" name="Picture 18" descr="A list of questions on a white background&#10;&#10;Description automatically generated">
            <a:extLst>
              <a:ext uri="{FF2B5EF4-FFF2-40B4-BE49-F238E27FC236}">
                <a16:creationId xmlns:a16="http://schemas.microsoft.com/office/drawing/2014/main" id="{4B1C338B-31CE-B2FF-210B-A77C52CB60D1}"/>
              </a:ext>
            </a:extLst>
          </p:cNvPr>
          <p:cNvPicPr>
            <a:picLocks noChangeAspect="1"/>
          </p:cNvPicPr>
          <p:nvPr/>
        </p:nvPicPr>
        <p:blipFill>
          <a:blip r:embed="rId6"/>
          <a:stretch>
            <a:fillRect/>
          </a:stretch>
        </p:blipFill>
        <p:spPr>
          <a:xfrm>
            <a:off x="3371043" y="1903489"/>
            <a:ext cx="2869889" cy="4114800"/>
          </a:xfrm>
          <a:prstGeom prst="rect">
            <a:avLst/>
          </a:prstGeom>
        </p:spPr>
      </p:pic>
      <p:pic>
        <p:nvPicPr>
          <p:cNvPr id="18" name="Picture 17" descr="A list of questions on a white background&#10;&#10;Description automatically generated">
            <a:extLst>
              <a:ext uri="{FF2B5EF4-FFF2-40B4-BE49-F238E27FC236}">
                <a16:creationId xmlns:a16="http://schemas.microsoft.com/office/drawing/2014/main" id="{3C7829AE-41F9-0EF1-2A5A-5A95BB629974}"/>
              </a:ext>
            </a:extLst>
          </p:cNvPr>
          <p:cNvPicPr>
            <a:picLocks noChangeAspect="1"/>
          </p:cNvPicPr>
          <p:nvPr/>
        </p:nvPicPr>
        <p:blipFill>
          <a:blip r:embed="rId7"/>
          <a:stretch>
            <a:fillRect/>
          </a:stretch>
        </p:blipFill>
        <p:spPr>
          <a:xfrm>
            <a:off x="6127749" y="1896433"/>
            <a:ext cx="2869889" cy="4114800"/>
          </a:xfrm>
          <a:prstGeom prst="rect">
            <a:avLst/>
          </a:prstGeom>
        </p:spPr>
      </p:pic>
      <p:pic>
        <p:nvPicPr>
          <p:cNvPr id="21" name="Picture 20" descr="A questionnaire with black text&#10;&#10;Description automatically generated">
            <a:extLst>
              <a:ext uri="{FF2B5EF4-FFF2-40B4-BE49-F238E27FC236}">
                <a16:creationId xmlns:a16="http://schemas.microsoft.com/office/drawing/2014/main" id="{528F9A66-D721-3880-B877-2D20673AB905}"/>
              </a:ext>
            </a:extLst>
          </p:cNvPr>
          <p:cNvPicPr>
            <a:picLocks noChangeAspect="1"/>
          </p:cNvPicPr>
          <p:nvPr/>
        </p:nvPicPr>
        <p:blipFill>
          <a:blip r:embed="rId8"/>
          <a:stretch>
            <a:fillRect/>
          </a:stretch>
        </p:blipFill>
        <p:spPr>
          <a:xfrm>
            <a:off x="8807853" y="1899457"/>
            <a:ext cx="2889694" cy="4114800"/>
          </a:xfrm>
          <a:prstGeom prst="rect">
            <a:avLst/>
          </a:prstGeom>
        </p:spPr>
      </p:pic>
    </p:spTree>
    <p:extLst>
      <p:ext uri="{BB962C8B-B14F-4D97-AF65-F5344CB8AC3E}">
        <p14:creationId xmlns:p14="http://schemas.microsoft.com/office/powerpoint/2010/main" val="306940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CHOOSING COOPERATIVES...</a:t>
            </a:r>
          </a:p>
        </p:txBody>
      </p:sp>
      <p:sp>
        <p:nvSpPr>
          <p:cNvPr id="3" name="Content Placeholder 2">
            <a:extLst>
              <a:ext uri="{FF2B5EF4-FFF2-40B4-BE49-F238E27FC236}">
                <a16:creationId xmlns:a16="http://schemas.microsoft.com/office/drawing/2014/main" id="{78146EB2-F216-6795-58D1-4CAB748051BF}"/>
              </a:ext>
            </a:extLst>
          </p:cNvPr>
          <p:cNvSpPr>
            <a:spLocks noGrp="1"/>
          </p:cNvSpPr>
          <p:nvPr>
            <p:ph idx="1"/>
          </p:nvPr>
        </p:nvSpPr>
        <p:spPr>
          <a:xfrm>
            <a:off x="2000391" y="2801257"/>
            <a:ext cx="4653846" cy="2315916"/>
          </a:xfrm>
        </p:spPr>
        <p:txBody>
          <a:bodyPr vert="horz" lIns="0" tIns="45720" rIns="0" bIns="45720" rtlCol="0" anchor="t">
            <a:normAutofit/>
          </a:bodyPr>
          <a:lstStyle/>
          <a:p>
            <a:pPr marL="0" indent="0">
              <a:buNone/>
            </a:pPr>
            <a:r>
              <a:rPr lang="en-GB" b="1">
                <a:solidFill>
                  <a:schemeClr val="tx2"/>
                </a:solidFill>
                <a:latin typeface="Menlo"/>
                <a:ea typeface="Menlo" panose="020B0609030804020204" pitchFamily="49" charset="0"/>
                <a:cs typeface="Calibri" panose="020F0502020204030204"/>
              </a:rPr>
              <a:t>OUR MAIN CRITERIA FOR PARTICIPANTS:</a:t>
            </a:r>
          </a:p>
          <a:p>
            <a:pPr>
              <a:buFont typeface="Arial" panose="020B0604020202020204" pitchFamily="34" charset="0"/>
              <a:buChar char="•"/>
            </a:pPr>
            <a:r>
              <a:rPr lang="en-GB" b="1">
                <a:solidFill>
                  <a:schemeClr val="tx2"/>
                </a:solidFill>
                <a:latin typeface="Menlo"/>
                <a:ea typeface="Menlo" panose="020B0609030804020204" pitchFamily="49" charset="0"/>
                <a:cs typeface="Calibri" panose="020F0502020204030204"/>
              </a:rPr>
              <a:t> SPECIALISING IN WOVEN BOWLS</a:t>
            </a:r>
          </a:p>
          <a:p>
            <a:pPr>
              <a:buFont typeface="Arial" panose="020B0604020202020204" pitchFamily="34" charset="0"/>
              <a:buChar char="•"/>
            </a:pPr>
            <a:r>
              <a:rPr lang="en-GB" b="1">
                <a:solidFill>
                  <a:schemeClr val="tx2"/>
                </a:solidFill>
                <a:latin typeface="Menlo"/>
                <a:ea typeface="Menlo" panose="020B0609030804020204" pitchFamily="49" charset="0"/>
                <a:cs typeface="Calibri" panose="020F0502020204030204"/>
              </a:rPr>
              <a:t> PROXIMITY TO AZIZI LIFE</a:t>
            </a:r>
          </a:p>
          <a:p>
            <a:pPr>
              <a:buFont typeface="Arial" panose="020B0604020202020204" pitchFamily="34" charset="0"/>
              <a:buChar char="•"/>
            </a:pPr>
            <a:r>
              <a:rPr lang="en-GB" b="1">
                <a:solidFill>
                  <a:schemeClr val="tx2"/>
                </a:solidFill>
                <a:latin typeface="Menlo"/>
                <a:ea typeface="Menlo" panose="020B0609030804020204" pitchFamily="49" charset="0"/>
                <a:cs typeface="Calibri" panose="020F0502020204030204"/>
              </a:rPr>
              <a:t> AVAILABILITY</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group of people sitting on the ground outside&#10;&#10;Description automatically generated">
            <a:extLst>
              <a:ext uri="{FF2B5EF4-FFF2-40B4-BE49-F238E27FC236}">
                <a16:creationId xmlns:a16="http://schemas.microsoft.com/office/drawing/2014/main" id="{E157B47F-D83C-CE86-3032-68A130B89F1C}"/>
              </a:ext>
            </a:extLst>
          </p:cNvPr>
          <p:cNvPicPr>
            <a:picLocks noChangeAspect="1"/>
          </p:cNvPicPr>
          <p:nvPr/>
        </p:nvPicPr>
        <p:blipFill>
          <a:blip r:embed="rId5"/>
          <a:stretch>
            <a:fillRect/>
          </a:stretch>
        </p:blipFill>
        <p:spPr>
          <a:xfrm>
            <a:off x="7320314" y="1963032"/>
            <a:ext cx="2857150" cy="3976160"/>
          </a:xfrm>
          <a:prstGeom prst="rect">
            <a:avLst/>
          </a:prstGeom>
        </p:spPr>
      </p:pic>
    </p:spTree>
    <p:extLst>
      <p:ext uri="{BB962C8B-B14F-4D97-AF65-F5344CB8AC3E}">
        <p14:creationId xmlns:p14="http://schemas.microsoft.com/office/powerpoint/2010/main" val="399470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A364-AE4B-D850-FAEC-7C49366B762B}"/>
              </a:ext>
            </a:extLst>
          </p:cNvPr>
          <p:cNvSpPr>
            <a:spLocks noGrp="1"/>
          </p:cNvSpPr>
          <p:nvPr>
            <p:ph type="title"/>
          </p:nvPr>
        </p:nvSpPr>
        <p:spPr/>
        <p:txBody>
          <a:bodyPr/>
          <a:lstStyle/>
          <a:p>
            <a:r>
              <a:rPr lang="en-GB" b="1">
                <a:solidFill>
                  <a:srgbClr val="5E3F11"/>
                </a:solidFill>
                <a:latin typeface="Menlo"/>
                <a:ea typeface="Menlo" panose="020B0609030804020204" pitchFamily="49" charset="0"/>
                <a:cs typeface="Menlo" panose="020B0609030804020204" pitchFamily="49" charset="0"/>
              </a:rPr>
              <a:t>INTERVIEWS!</a:t>
            </a:r>
          </a:p>
        </p:txBody>
      </p:sp>
      <p:grpSp>
        <p:nvGrpSpPr>
          <p:cNvPr id="4" name="Group 3">
            <a:extLst>
              <a:ext uri="{FF2B5EF4-FFF2-40B4-BE49-F238E27FC236}">
                <a16:creationId xmlns:a16="http://schemas.microsoft.com/office/drawing/2014/main" id="{661819C2-2701-A93A-A681-0AFF0EBAF384}"/>
              </a:ext>
            </a:extLst>
          </p:cNvPr>
          <p:cNvGrpSpPr/>
          <p:nvPr/>
        </p:nvGrpSpPr>
        <p:grpSpPr>
          <a:xfrm>
            <a:off x="0" y="0"/>
            <a:ext cx="12104450" cy="864825"/>
            <a:chOff x="0" y="0"/>
            <a:chExt cx="12104450" cy="864825"/>
          </a:xfrm>
        </p:grpSpPr>
        <p:pic>
          <p:nvPicPr>
            <p:cNvPr id="5" name="Picture 4">
              <a:extLst>
                <a:ext uri="{FF2B5EF4-FFF2-40B4-BE49-F238E27FC236}">
                  <a16:creationId xmlns:a16="http://schemas.microsoft.com/office/drawing/2014/main" id="{7CBB8402-E1F8-3FCD-6F46-A9CE166A89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96053" l="9353" r="98561">
                          <a14:foregroundMark x1="13669" y1="85526" x2="13669" y2="85526"/>
                          <a14:foregroundMark x1="12950" y1="86842" x2="13669" y2="92105"/>
                          <a14:foregroundMark x1="46043" y1="60526" x2="61871" y2="63158"/>
                          <a14:foregroundMark x1="68345" y1="61842" x2="69065" y2="93421"/>
                          <a14:foregroundMark x1="44604" y1="59211" x2="64029" y2="89474"/>
                          <a14:foregroundMark x1="27338" y1="96053" x2="33813" y2="93421"/>
                          <a14:foregroundMark x1="15827" y1="85526" x2="69065" y2="67105"/>
                          <a14:foregroundMark x1="69065" y1="67105" x2="82014" y2="51316"/>
                          <a14:foregroundMark x1="86331" y1="42105" x2="90647" y2="53947"/>
                          <a14:foregroundMark x1="86331" y1="55263" x2="95683" y2="39474"/>
                          <a14:foregroundMark x1="77698" y1="60526" x2="98561" y2="42105"/>
                        </a14:backgroundRemoval>
                      </a14:imgEffect>
                    </a14:imgLayer>
                  </a14:imgProps>
                </a:ext>
              </a:extLst>
            </a:blip>
            <a:stretch>
              <a:fillRect/>
            </a:stretch>
          </p:blipFill>
          <p:spPr>
            <a:xfrm>
              <a:off x="0" y="0"/>
              <a:ext cx="1543574" cy="843968"/>
            </a:xfrm>
            <a:prstGeom prst="rect">
              <a:avLst/>
            </a:prstGeom>
          </p:spPr>
        </p:pic>
        <p:grpSp>
          <p:nvGrpSpPr>
            <p:cNvPr id="6" name="Group 5">
              <a:extLst>
                <a:ext uri="{FF2B5EF4-FFF2-40B4-BE49-F238E27FC236}">
                  <a16:creationId xmlns:a16="http://schemas.microsoft.com/office/drawing/2014/main" id="{641967D8-3226-B512-D02B-E2CFF2305905}"/>
                </a:ext>
              </a:extLst>
            </p:cNvPr>
            <p:cNvGrpSpPr/>
            <p:nvPr/>
          </p:nvGrpSpPr>
          <p:grpSpPr>
            <a:xfrm>
              <a:off x="10214342" y="0"/>
              <a:ext cx="1890108" cy="864825"/>
              <a:chOff x="10214342" y="0"/>
              <a:chExt cx="1890108" cy="864825"/>
            </a:xfrm>
          </p:grpSpPr>
          <p:grpSp>
            <p:nvGrpSpPr>
              <p:cNvPr id="7" name="Group 6">
                <a:extLst>
                  <a:ext uri="{FF2B5EF4-FFF2-40B4-BE49-F238E27FC236}">
                    <a16:creationId xmlns:a16="http://schemas.microsoft.com/office/drawing/2014/main" id="{AF74B150-AD01-D84F-ED19-2E94AD41AA2D}"/>
                  </a:ext>
                </a:extLst>
              </p:cNvPr>
              <p:cNvGrpSpPr/>
              <p:nvPr/>
            </p:nvGrpSpPr>
            <p:grpSpPr>
              <a:xfrm>
                <a:off x="10214342" y="0"/>
                <a:ext cx="1890108" cy="609757"/>
                <a:chOff x="10214342" y="0"/>
                <a:chExt cx="1890108" cy="609757"/>
              </a:xfrm>
            </p:grpSpPr>
            <p:pic>
              <p:nvPicPr>
                <p:cNvPr id="11" name="Picture 10">
                  <a:extLst>
                    <a:ext uri="{FF2B5EF4-FFF2-40B4-BE49-F238E27FC236}">
                      <a16:creationId xmlns:a16="http://schemas.microsoft.com/office/drawing/2014/main" id="{5BB41D3C-FBC8-8614-6FB3-A35A821A57B2}"/>
                    </a:ext>
                  </a:extLst>
                </p:cNvPr>
                <p:cNvPicPr>
                  <a:picLocks noChangeAspect="1"/>
                </p:cNvPicPr>
                <p:nvPr/>
              </p:nvPicPr>
              <p:blipFill rotWithShape="1">
                <a:blip r:embed="rId4"/>
                <a:srcRect l="3534" r="81406"/>
                <a:stretch/>
              </p:blipFill>
              <p:spPr>
                <a:xfrm>
                  <a:off x="10214342" y="0"/>
                  <a:ext cx="630036" cy="609757"/>
                </a:xfrm>
                <a:prstGeom prst="rect">
                  <a:avLst/>
                </a:prstGeom>
              </p:spPr>
            </p:pic>
            <p:pic>
              <p:nvPicPr>
                <p:cNvPr id="12" name="Picture 11">
                  <a:extLst>
                    <a:ext uri="{FF2B5EF4-FFF2-40B4-BE49-F238E27FC236}">
                      <a16:creationId xmlns:a16="http://schemas.microsoft.com/office/drawing/2014/main" id="{48E24818-2AEF-9314-03A7-813A201B5C0D}"/>
                    </a:ext>
                  </a:extLst>
                </p:cNvPr>
                <p:cNvPicPr>
                  <a:picLocks noChangeAspect="1"/>
                </p:cNvPicPr>
                <p:nvPr/>
              </p:nvPicPr>
              <p:blipFill rotWithShape="1">
                <a:blip r:embed="rId4"/>
                <a:srcRect l="43732" r="41208"/>
                <a:stretch/>
              </p:blipFill>
              <p:spPr>
                <a:xfrm>
                  <a:off x="10844378" y="0"/>
                  <a:ext cx="630036" cy="609757"/>
                </a:xfrm>
                <a:prstGeom prst="rect">
                  <a:avLst/>
                </a:prstGeom>
              </p:spPr>
            </p:pic>
            <p:pic>
              <p:nvPicPr>
                <p:cNvPr id="13" name="Picture 12">
                  <a:extLst>
                    <a:ext uri="{FF2B5EF4-FFF2-40B4-BE49-F238E27FC236}">
                      <a16:creationId xmlns:a16="http://schemas.microsoft.com/office/drawing/2014/main" id="{EE68AF84-D106-D917-1F2E-C58A6DA1E397}"/>
                    </a:ext>
                  </a:extLst>
                </p:cNvPr>
                <p:cNvPicPr>
                  <a:picLocks noChangeAspect="1"/>
                </p:cNvPicPr>
                <p:nvPr/>
              </p:nvPicPr>
              <p:blipFill rotWithShape="1">
                <a:blip r:embed="rId4">
                  <a:alphaModFix/>
                </a:blip>
                <a:srcRect l="83336" r="1604"/>
                <a:stretch/>
              </p:blipFill>
              <p:spPr>
                <a:xfrm>
                  <a:off x="11474414" y="0"/>
                  <a:ext cx="630036" cy="609757"/>
                </a:xfrm>
                <a:prstGeom prst="rect">
                  <a:avLst/>
                </a:prstGeom>
              </p:spPr>
            </p:pic>
          </p:grpSp>
          <p:sp>
            <p:nvSpPr>
              <p:cNvPr id="8" name="TextBox 7">
                <a:extLst>
                  <a:ext uri="{FF2B5EF4-FFF2-40B4-BE49-F238E27FC236}">
                    <a16:creationId xmlns:a16="http://schemas.microsoft.com/office/drawing/2014/main" id="{0B3326EE-015E-E680-4EEC-BF021437B706}"/>
                  </a:ext>
                </a:extLst>
              </p:cNvPr>
              <p:cNvSpPr txBox="1"/>
              <p:nvPr/>
            </p:nvSpPr>
            <p:spPr>
              <a:xfrm>
                <a:off x="10221774" y="557048"/>
                <a:ext cx="630037"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ARTISANS</a:t>
                </a:r>
              </a:p>
            </p:txBody>
          </p:sp>
          <p:sp>
            <p:nvSpPr>
              <p:cNvPr id="9" name="TextBox 8">
                <a:extLst>
                  <a:ext uri="{FF2B5EF4-FFF2-40B4-BE49-F238E27FC236}">
                    <a16:creationId xmlns:a16="http://schemas.microsoft.com/office/drawing/2014/main" id="{45440B8E-CA04-F8D5-4EE7-5ECD712FA9EA}"/>
                  </a:ext>
                </a:extLst>
              </p:cNvPr>
              <p:cNvSpPr txBox="1"/>
              <p:nvPr/>
            </p:nvSpPr>
            <p:spPr>
              <a:xfrm>
                <a:off x="10840662" y="544107"/>
                <a:ext cx="630036"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PRODUCTS</a:t>
                </a:r>
              </a:p>
            </p:txBody>
          </p:sp>
          <p:sp>
            <p:nvSpPr>
              <p:cNvPr id="10" name="TextBox 9">
                <a:extLst>
                  <a:ext uri="{FF2B5EF4-FFF2-40B4-BE49-F238E27FC236}">
                    <a16:creationId xmlns:a16="http://schemas.microsoft.com/office/drawing/2014/main" id="{63331B92-C5AB-D33F-0103-51913F373EB1}"/>
                  </a:ext>
                </a:extLst>
              </p:cNvPr>
              <p:cNvSpPr txBox="1"/>
              <p:nvPr/>
            </p:nvSpPr>
            <p:spPr>
              <a:xfrm>
                <a:off x="11466983" y="540314"/>
                <a:ext cx="630035" cy="307777"/>
              </a:xfrm>
              <a:prstGeom prst="rect">
                <a:avLst/>
              </a:prstGeom>
              <a:noFill/>
            </p:spPr>
            <p:txBody>
              <a:bodyPr wrap="square" rtlCol="0">
                <a:spAutoFit/>
              </a:bodyPr>
              <a:lstStyle/>
              <a:p>
                <a:pPr algn="ctr"/>
                <a:r>
                  <a:rPr lang="en-GB" sz="700" b="1">
                    <a:solidFill>
                      <a:srgbClr val="5E3F11"/>
                    </a:solidFill>
                    <a:latin typeface="Menlo" panose="020B0609030804020204" pitchFamily="49" charset="0"/>
                    <a:ea typeface="Menlo" panose="020B0609030804020204" pitchFamily="49" charset="0"/>
                    <a:cs typeface="Menlo" panose="020B0609030804020204" pitchFamily="49" charset="0"/>
                  </a:rPr>
                  <a:t>OUR MISSION</a:t>
                </a:r>
              </a:p>
            </p:txBody>
          </p:sp>
        </p:grpSp>
      </p:grpSp>
      <p:pic>
        <p:nvPicPr>
          <p:cNvPr id="14" name="Picture 13" descr="A group of people sitting on the ground&#10;&#10;Description automatically generated">
            <a:extLst>
              <a:ext uri="{FF2B5EF4-FFF2-40B4-BE49-F238E27FC236}">
                <a16:creationId xmlns:a16="http://schemas.microsoft.com/office/drawing/2014/main" id="{4271B342-E51E-FA98-CD54-E03FB9B32BEF}"/>
              </a:ext>
            </a:extLst>
          </p:cNvPr>
          <p:cNvPicPr>
            <a:picLocks noChangeAspect="1"/>
          </p:cNvPicPr>
          <p:nvPr/>
        </p:nvPicPr>
        <p:blipFill>
          <a:blip r:embed="rId5"/>
          <a:stretch>
            <a:fillRect/>
          </a:stretch>
        </p:blipFill>
        <p:spPr>
          <a:xfrm>
            <a:off x="8075084" y="1901472"/>
            <a:ext cx="3086100" cy="4114800"/>
          </a:xfrm>
          <a:prstGeom prst="rect">
            <a:avLst/>
          </a:prstGeom>
        </p:spPr>
      </p:pic>
      <p:pic>
        <p:nvPicPr>
          <p:cNvPr id="15" name="Picture 14" descr="A group of people sitting on the ground outside&#10;&#10;Description automatically generated">
            <a:extLst>
              <a:ext uri="{FF2B5EF4-FFF2-40B4-BE49-F238E27FC236}">
                <a16:creationId xmlns:a16="http://schemas.microsoft.com/office/drawing/2014/main" id="{78CCD667-A090-1498-C8BB-9AB3097F3C13}"/>
              </a:ext>
            </a:extLst>
          </p:cNvPr>
          <p:cNvPicPr>
            <a:picLocks noChangeAspect="1"/>
          </p:cNvPicPr>
          <p:nvPr/>
        </p:nvPicPr>
        <p:blipFill>
          <a:blip r:embed="rId6"/>
          <a:stretch>
            <a:fillRect/>
          </a:stretch>
        </p:blipFill>
        <p:spPr>
          <a:xfrm>
            <a:off x="4596695" y="1894417"/>
            <a:ext cx="3086100" cy="4114800"/>
          </a:xfrm>
          <a:prstGeom prst="rect">
            <a:avLst/>
          </a:prstGeom>
        </p:spPr>
      </p:pic>
      <p:pic>
        <p:nvPicPr>
          <p:cNvPr id="16" name="Picture 15" descr="A group of people sitting on the ground&#10;&#10;Description automatically generated">
            <a:extLst>
              <a:ext uri="{FF2B5EF4-FFF2-40B4-BE49-F238E27FC236}">
                <a16:creationId xmlns:a16="http://schemas.microsoft.com/office/drawing/2014/main" id="{9FFE2379-1099-83DE-DD75-73314043209B}"/>
              </a:ext>
            </a:extLst>
          </p:cNvPr>
          <p:cNvPicPr>
            <a:picLocks noChangeAspect="1"/>
          </p:cNvPicPr>
          <p:nvPr/>
        </p:nvPicPr>
        <p:blipFill>
          <a:blip r:embed="rId7"/>
          <a:stretch>
            <a:fillRect/>
          </a:stretch>
        </p:blipFill>
        <p:spPr>
          <a:xfrm>
            <a:off x="1104195" y="1901472"/>
            <a:ext cx="3086100" cy="4114800"/>
          </a:xfrm>
          <a:prstGeom prst="rect">
            <a:avLst/>
          </a:prstGeom>
        </p:spPr>
      </p:pic>
    </p:spTree>
    <p:extLst>
      <p:ext uri="{BB962C8B-B14F-4D97-AF65-F5344CB8AC3E}">
        <p14:creationId xmlns:p14="http://schemas.microsoft.com/office/powerpoint/2010/main" val="335104098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Retrospect</vt:lpstr>
      <vt:lpstr>CARBON EMISSIONS OF THE 12” WOVEN BOWL</vt:lpstr>
      <vt:lpstr>WHAT ARE WE DOING HERE?</vt:lpstr>
      <vt:lpstr>RESEARCH AIMS...</vt:lpstr>
      <vt:lpstr>THE METHODOLOGY USED...</vt:lpstr>
      <vt:lpstr>BREAKDOWN OF PROCESSES</vt:lpstr>
      <vt:lpstr>CREATING QUESTIONNAIRES</vt:lpstr>
      <vt:lpstr>REVISED QUESTIONNAIRES</vt:lpstr>
      <vt:lpstr>CHOOSING COOPERATIVES...</vt:lpstr>
      <vt:lpstr>INTERVIEWS!</vt:lpstr>
      <vt:lpstr>SAY 'CHEESE' :D</vt:lpstr>
      <vt:lpstr>CRUNCHING THE NUMBERS 💪</vt:lpstr>
      <vt:lpstr>USEFUL, BUT...</vt:lpstr>
      <vt:lpstr>DYEING PROCESS: AZIZI LIFE</vt:lpstr>
      <vt:lpstr>DYEING PROCESS: AZIZI LIFE (CONT.)</vt:lpstr>
      <vt:lpstr>DYEING PROCESS: ARTISANS</vt:lpstr>
      <vt:lpstr>CARBON BREAKDOWN OF THE 12” WOVEN BOWL</vt:lpstr>
      <vt:lpstr>TO COMPARE:</vt:lpstr>
      <vt:lpstr>OFF TO PENSYLVANIA!</vt:lpstr>
      <vt:lpstr>OUR RESULTS...</vt:lpstr>
      <vt:lpstr>CARBON BREAKDOWN OF THE FUEL-EFFICIENT STOVE</vt:lpstr>
      <vt:lpstr>INDIVIDUALS WITH(OUT) STOVES</vt:lpstr>
      <vt:lpstr>THE WATER FILTERS...</vt:lpstr>
      <vt:lpstr>STRIVING FOR CARBON NEUTRALITY</vt:lpstr>
      <vt:lpstr>TO CONCLUDE...</vt:lpstr>
      <vt:lpstr>IDEAS FOR FUTURE VOLUNTEERS: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EMISSIONS OF THE 12” WOVEN BOWL</dc:title>
  <dc:creator>Meraaj Akhtar</dc:creator>
  <cp:revision>2</cp:revision>
  <dcterms:created xsi:type="dcterms:W3CDTF">2024-08-12T07:43:55Z</dcterms:created>
  <dcterms:modified xsi:type="dcterms:W3CDTF">2024-08-19T21:10:35Z</dcterms:modified>
</cp:coreProperties>
</file>